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48" r:id="rId2"/>
    <p:sldMasterId id="2147483680" r:id="rId3"/>
    <p:sldMasterId id="2147483660" r:id="rId4"/>
    <p:sldMasterId id="2147483698" r:id="rId5"/>
  </p:sldMasterIdLst>
  <p:notesMasterIdLst>
    <p:notesMasterId r:id="rId46"/>
  </p:notesMasterIdLst>
  <p:sldIdLst>
    <p:sldId id="257" r:id="rId6"/>
    <p:sldId id="258" r:id="rId7"/>
    <p:sldId id="29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96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8" r:id="rId41"/>
    <p:sldId id="292" r:id="rId42"/>
    <p:sldId id="272" r:id="rId43"/>
    <p:sldId id="294" r:id="rId44"/>
    <p:sldId id="29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C657E-8572-4A07-94FB-4E81FBDB984E}" v="8" dt="2024-03-21T00:12:40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5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E7DD-F49A-4D76-A0E1-739E7ED4A7AD}" type="datetimeFigureOut">
              <a:rPr lang="en-AU" smtClean="0"/>
              <a:t>25/03/2024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757D4-D90D-44D8-84D2-066354BC3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54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What is a reasonable excuse?</a:t>
            </a:r>
          </a:p>
          <a:p>
            <a:pPr marL="555750" lvl="2" indent="-285750">
              <a:buFontTx/>
              <a:buChar char="-"/>
            </a:pPr>
            <a:r>
              <a:rPr lang="en-AU"/>
              <a:t>The person did not understand the obligations imposed by the order;</a:t>
            </a:r>
          </a:p>
          <a:p>
            <a:pPr marL="555750" lvl="2" indent="-285750">
              <a:buFontTx/>
              <a:buChar char="-"/>
            </a:pPr>
            <a:r>
              <a:rPr lang="en-US" b="0" i="0">
                <a:effectLst/>
              </a:rPr>
              <a:t>the person reasonably believed that the actions constituting the contravention were necessary to protect the health and safety of a person, including the person who contravened the order or the child, and</a:t>
            </a:r>
          </a:p>
          <a:p>
            <a:pPr marL="555750" lvl="2" indent="-285750">
              <a:buFontTx/>
              <a:buChar char="-"/>
            </a:pPr>
            <a:r>
              <a:rPr lang="en-US" b="0" i="0">
                <a:effectLst/>
              </a:rPr>
              <a:t>the contravention did not last longer than was necessary to protect the health and safety of the person who contravened the order or the child</a:t>
            </a:r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694F6-3A6D-418F-9186-AAF100674D58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53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694F6-3A6D-418F-9186-AAF100674D58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3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3CAD-8969-C410-FC59-BA3BF98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AC731-F0A5-666A-2DB1-0CCCFDA5C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4F1B3-B8F1-34C0-D25C-6895712A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3B94-62DD-4A48-8447-ABF51408E7A2}" type="datetimeFigureOut">
              <a:rPr lang="en-AU" smtClean="0"/>
              <a:t>25/03/2024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B5F43-980C-1A7D-A068-E26B1EB0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1479-497E-3930-D39A-18479EF5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4C7E-0040-49FE-9690-ACF6F68246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487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60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2000" y="2124000"/>
            <a:ext cx="5130668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809" y="2124000"/>
            <a:ext cx="5130668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FB77270-A72F-45BE-9CA0-341A2C41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A4FAC2-9412-47B6-B1CE-4ECCA45E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84BAEB-7FD3-40E4-9121-7997C11D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961335-A3F5-410B-9B35-E4569D1E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8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40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576000"/>
            <a:ext cx="7020000" cy="144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Southside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EE28C2-56C4-4115-BFD5-4E0F803602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2242" y="901637"/>
            <a:ext cx="4151346" cy="5003864"/>
          </a:xfrm>
          <a:custGeom>
            <a:avLst/>
            <a:gdLst>
              <a:gd name="connsiteX0" fmla="*/ 8301610 w 8301610"/>
              <a:gd name="connsiteY0" fmla="*/ 0 h 10007727"/>
              <a:gd name="connsiteX1" fmla="*/ 8301610 w 8301610"/>
              <a:gd name="connsiteY1" fmla="*/ 10007727 h 10007727"/>
              <a:gd name="connsiteX2" fmla="*/ 0 w 8301610"/>
              <a:gd name="connsiteY2" fmla="*/ 10007727 h 10007727"/>
              <a:gd name="connsiteX3" fmla="*/ 0 w 8301610"/>
              <a:gd name="connsiteY3" fmla="*/ 3084703 h 1000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1610" h="10007727">
                <a:moveTo>
                  <a:pt x="8301610" y="0"/>
                </a:moveTo>
                <a:lnTo>
                  <a:pt x="8301610" y="10007727"/>
                </a:lnTo>
                <a:lnTo>
                  <a:pt x="0" y="10007727"/>
                </a:lnTo>
                <a:lnTo>
                  <a:pt x="0" y="30847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2880000" rIns="360000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image or click on the picture placeholder and select Insert &gt; Picture for online images.  Click Format &gt; Crop &gt; Fill to resize/move the image inside the placeholder or to reset the image. If resizing the image, remember to hold your finger on the Shift key and drag a corner picture handle (this will keep the aspect ratio of the image locked).</a:t>
            </a:r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0CD520-867D-4E84-9F8D-D47A899804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2124000"/>
            <a:ext cx="7020000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332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aption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575" y="468000"/>
            <a:ext cx="702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Southside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34C615-9B8D-4ACD-90BE-8E18DE2960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825500"/>
            <a:ext cx="3389754" cy="5080000"/>
          </a:xfrm>
          <a:custGeom>
            <a:avLst/>
            <a:gdLst>
              <a:gd name="connsiteX0" fmla="*/ 6778625 w 6778625"/>
              <a:gd name="connsiteY0" fmla="*/ 0 h 10160000"/>
              <a:gd name="connsiteX1" fmla="*/ 6778625 w 6778625"/>
              <a:gd name="connsiteY1" fmla="*/ 10160000 h 10160000"/>
              <a:gd name="connsiteX2" fmla="*/ 0 w 6778625"/>
              <a:gd name="connsiteY2" fmla="*/ 10160000 h 10160000"/>
              <a:gd name="connsiteX3" fmla="*/ 0 w 6778625"/>
              <a:gd name="connsiteY3" fmla="*/ 2518791 h 10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8625" h="10160000">
                <a:moveTo>
                  <a:pt x="6778625" y="0"/>
                </a:moveTo>
                <a:lnTo>
                  <a:pt x="6778625" y="10160000"/>
                </a:lnTo>
                <a:lnTo>
                  <a:pt x="0" y="10160000"/>
                </a:lnTo>
                <a:lnTo>
                  <a:pt x="0" y="25187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2880000" rIns="360000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image or click on the picture placeholder and select Insert &gt; Picture for online images.  Click Format &gt; Crop &gt; Fill to resize/move the image inside the placeholder or to reset the image. If resizing the image, remember to hold your finger on the Shift key and drag a corner picture handle (this will keep the aspect ratio of the image locked).</a:t>
            </a:r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A8B649-97C6-4E36-9BCC-6FB33F03485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10575" y="2124000"/>
            <a:ext cx="7020000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17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E29E56B3-20B8-4411-8AF1-DC91C0986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8" y="5454000"/>
            <a:ext cx="2051532" cy="57776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B7356D4-FEE5-465D-94EE-EBA250903E38}"/>
              </a:ext>
            </a:extLst>
          </p:cNvPr>
          <p:cNvSpPr/>
          <p:nvPr/>
        </p:nvSpPr>
        <p:spPr>
          <a:xfrm>
            <a:off x="9849116" y="3795585"/>
            <a:ext cx="1518927" cy="2236915"/>
          </a:xfrm>
          <a:custGeom>
            <a:avLst/>
            <a:gdLst>
              <a:gd name="connsiteX0" fmla="*/ 2630551 w 3037459"/>
              <a:gd name="connsiteY0" fmla="*/ 1111886 h 4473829"/>
              <a:gd name="connsiteX1" fmla="*/ 1518667 w 3037459"/>
              <a:gd name="connsiteY1" fmla="*/ 0 h 4473829"/>
              <a:gd name="connsiteX2" fmla="*/ 406781 w 3037459"/>
              <a:gd name="connsiteY2" fmla="*/ 1111886 h 4473829"/>
              <a:gd name="connsiteX3" fmla="*/ 0 w 3037459"/>
              <a:gd name="connsiteY3" fmla="*/ 1388491 h 4473829"/>
              <a:gd name="connsiteX4" fmla="*/ 0 w 3037459"/>
              <a:gd name="connsiteY4" fmla="*/ 4473829 h 4473829"/>
              <a:gd name="connsiteX5" fmla="*/ 3037460 w 3037459"/>
              <a:gd name="connsiteY5" fmla="*/ 4473829 h 4473829"/>
              <a:gd name="connsiteX6" fmla="*/ 3037460 w 3037459"/>
              <a:gd name="connsiteY6" fmla="*/ 1388491 h 4473829"/>
              <a:gd name="connsiteX7" fmla="*/ 2630678 w 3037459"/>
              <a:gd name="connsiteY7" fmla="*/ 1111886 h 44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7459" h="4473829">
                <a:moveTo>
                  <a:pt x="2630551" y="1111886"/>
                </a:moveTo>
                <a:cubicBezTo>
                  <a:pt x="2630551" y="497840"/>
                  <a:pt x="2132712" y="0"/>
                  <a:pt x="1518667" y="0"/>
                </a:cubicBezTo>
                <a:cubicBezTo>
                  <a:pt x="904621" y="0"/>
                  <a:pt x="406781" y="497840"/>
                  <a:pt x="406781" y="1111886"/>
                </a:cubicBezTo>
                <a:lnTo>
                  <a:pt x="0" y="1388491"/>
                </a:lnTo>
                <a:lnTo>
                  <a:pt x="0" y="4473829"/>
                </a:lnTo>
                <a:lnTo>
                  <a:pt x="3037460" y="4473829"/>
                </a:lnTo>
                <a:lnTo>
                  <a:pt x="3037460" y="1388491"/>
                </a:lnTo>
                <a:lnTo>
                  <a:pt x="2630678" y="111188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44F2E4D-2A6C-4FB7-B877-DB7690F09F10}"/>
              </a:ext>
            </a:extLst>
          </p:cNvPr>
          <p:cNvSpPr/>
          <p:nvPr/>
        </p:nvSpPr>
        <p:spPr>
          <a:xfrm>
            <a:off x="8628482" y="1421505"/>
            <a:ext cx="1532846" cy="2007564"/>
          </a:xfrm>
          <a:custGeom>
            <a:avLst/>
            <a:gdLst>
              <a:gd name="connsiteX0" fmla="*/ 1821953 w 3065293"/>
              <a:gd name="connsiteY0" fmla="*/ 1866403 h 4015127"/>
              <a:gd name="connsiteX1" fmla="*/ 2051442 w 3065293"/>
              <a:gd name="connsiteY1" fmla="*/ 606944 h 4015127"/>
              <a:gd name="connsiteX2" fmla="*/ 606944 w 3065293"/>
              <a:gd name="connsiteY2" fmla="*/ 109612 h 4015127"/>
              <a:gd name="connsiteX3" fmla="*/ 109612 w 3065293"/>
              <a:gd name="connsiteY3" fmla="*/ 1554110 h 4015127"/>
              <a:gd name="connsiteX4" fmla="*/ 1243341 w 3065293"/>
              <a:gd name="connsiteY4" fmla="*/ 2148724 h 4015127"/>
              <a:gd name="connsiteX5" fmla="*/ 1013851 w 3065293"/>
              <a:gd name="connsiteY5" fmla="*/ 3408183 h 4015127"/>
              <a:gd name="connsiteX6" fmla="*/ 2458349 w 3065293"/>
              <a:gd name="connsiteY6" fmla="*/ 3905515 h 4015127"/>
              <a:gd name="connsiteX7" fmla="*/ 2955682 w 3065293"/>
              <a:gd name="connsiteY7" fmla="*/ 2461017 h 4015127"/>
              <a:gd name="connsiteX8" fmla="*/ 1821953 w 3065293"/>
              <a:gd name="connsiteY8" fmla="*/ 1866403 h 40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5293" h="4015127">
                <a:moveTo>
                  <a:pt x="1821953" y="1866403"/>
                </a:moveTo>
                <a:cubicBezTo>
                  <a:pt x="2156852" y="1550681"/>
                  <a:pt x="2263786" y="1042427"/>
                  <a:pt x="2051442" y="606944"/>
                </a:cubicBezTo>
                <a:cubicBezTo>
                  <a:pt x="1789948" y="70750"/>
                  <a:pt x="1143138" y="-152008"/>
                  <a:pt x="606944" y="109612"/>
                </a:cubicBezTo>
                <a:cubicBezTo>
                  <a:pt x="70749" y="371105"/>
                  <a:pt x="-152008" y="1017916"/>
                  <a:pt x="109612" y="1554110"/>
                </a:cubicBezTo>
                <a:cubicBezTo>
                  <a:pt x="321956" y="1989593"/>
                  <a:pt x="788426" y="2218193"/>
                  <a:pt x="1243341" y="2148724"/>
                </a:cubicBezTo>
                <a:cubicBezTo>
                  <a:pt x="908442" y="2464446"/>
                  <a:pt x="801508" y="2972827"/>
                  <a:pt x="1013851" y="3408183"/>
                </a:cubicBezTo>
                <a:cubicBezTo>
                  <a:pt x="1275346" y="3944377"/>
                  <a:pt x="1922029" y="4167135"/>
                  <a:pt x="2458349" y="3905515"/>
                </a:cubicBezTo>
                <a:cubicBezTo>
                  <a:pt x="2994545" y="3644022"/>
                  <a:pt x="3217302" y="2997338"/>
                  <a:pt x="2955682" y="2461017"/>
                </a:cubicBezTo>
                <a:cubicBezTo>
                  <a:pt x="2743338" y="2025534"/>
                  <a:pt x="2276867" y="1796934"/>
                  <a:pt x="1821953" y="1866403"/>
                </a:cubicBezTo>
              </a:path>
            </a:pathLst>
          </a:custGeom>
          <a:solidFill>
            <a:srgbClr val="D05F2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AC9736-6233-402D-B2A8-1BAC981E589B}"/>
              </a:ext>
            </a:extLst>
          </p:cNvPr>
          <p:cNvSpPr/>
          <p:nvPr/>
        </p:nvSpPr>
        <p:spPr>
          <a:xfrm>
            <a:off x="7109560" y="3976878"/>
            <a:ext cx="1518927" cy="2055622"/>
          </a:xfrm>
          <a:custGeom>
            <a:avLst/>
            <a:gdLst>
              <a:gd name="connsiteX0" fmla="*/ 1518794 w 3037459"/>
              <a:gd name="connsiteY0" fmla="*/ 0 h 4111243"/>
              <a:gd name="connsiteX1" fmla="*/ 0 w 3037459"/>
              <a:gd name="connsiteY1" fmla="*/ 1073785 h 4111243"/>
              <a:gd name="connsiteX2" fmla="*/ 0 w 3037459"/>
              <a:gd name="connsiteY2" fmla="*/ 4111244 h 4111243"/>
              <a:gd name="connsiteX3" fmla="*/ 3037460 w 3037459"/>
              <a:gd name="connsiteY3" fmla="*/ 4111244 h 4111243"/>
              <a:gd name="connsiteX4" fmla="*/ 3037460 w 3037459"/>
              <a:gd name="connsiteY4" fmla="*/ 1073785 h 4111243"/>
              <a:gd name="connsiteX5" fmla="*/ 1518794 w 3037459"/>
              <a:gd name="connsiteY5" fmla="*/ 0 h 411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459" h="4111243">
                <a:moveTo>
                  <a:pt x="1518794" y="0"/>
                </a:moveTo>
                <a:lnTo>
                  <a:pt x="0" y="1073785"/>
                </a:lnTo>
                <a:lnTo>
                  <a:pt x="0" y="4111244"/>
                </a:lnTo>
                <a:lnTo>
                  <a:pt x="3037460" y="4111244"/>
                </a:lnTo>
                <a:lnTo>
                  <a:pt x="3037460" y="1073785"/>
                </a:lnTo>
                <a:lnTo>
                  <a:pt x="1518794" y="0"/>
                </a:lnTo>
                <a:close/>
              </a:path>
            </a:pathLst>
          </a:custGeom>
          <a:solidFill>
            <a:srgbClr val="F04D2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0F259FE3-4E85-4D0F-9213-7F5DD486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522000"/>
            <a:ext cx="7200938" cy="1800000"/>
          </a:xfrm>
        </p:spPr>
        <p:txBody>
          <a:bodyPr/>
          <a:lstStyle>
            <a:lvl1pPr>
              <a:lnSpc>
                <a:spcPts val="5500"/>
              </a:lnSpc>
              <a:defRPr sz="5000" spc="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F0437FA-C2A4-4DB1-97AB-8115FDB10E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3222000"/>
            <a:ext cx="7200938" cy="595998"/>
          </a:xfrm>
        </p:spPr>
        <p:txBody>
          <a:bodyPr/>
          <a:lstStyle>
            <a:lvl1pPr>
              <a:defRPr sz="22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1323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A15A50-DC6B-4DD2-A846-471BF87A74F2}"/>
              </a:ext>
            </a:extLst>
          </p:cNvPr>
          <p:cNvSpPr/>
          <p:nvPr/>
        </p:nvSpPr>
        <p:spPr>
          <a:xfrm>
            <a:off x="6239612" y="3668400"/>
            <a:ext cx="1518927" cy="2236915"/>
          </a:xfrm>
          <a:custGeom>
            <a:avLst/>
            <a:gdLst>
              <a:gd name="connsiteX0" fmla="*/ 2630550 w 3037458"/>
              <a:gd name="connsiteY0" fmla="*/ 1111886 h 4473829"/>
              <a:gd name="connsiteX1" fmla="*/ 1518666 w 3037458"/>
              <a:gd name="connsiteY1" fmla="*/ 0 h 4473829"/>
              <a:gd name="connsiteX2" fmla="*/ 406781 w 3037458"/>
              <a:gd name="connsiteY2" fmla="*/ 1111886 h 4473829"/>
              <a:gd name="connsiteX3" fmla="*/ 0 w 3037458"/>
              <a:gd name="connsiteY3" fmla="*/ 1388491 h 4473829"/>
              <a:gd name="connsiteX4" fmla="*/ 0 w 3037458"/>
              <a:gd name="connsiteY4" fmla="*/ 4473829 h 4473829"/>
              <a:gd name="connsiteX5" fmla="*/ 3037459 w 3037458"/>
              <a:gd name="connsiteY5" fmla="*/ 4473829 h 4473829"/>
              <a:gd name="connsiteX6" fmla="*/ 3037459 w 3037458"/>
              <a:gd name="connsiteY6" fmla="*/ 1388491 h 4473829"/>
              <a:gd name="connsiteX7" fmla="*/ 2630678 w 3037458"/>
              <a:gd name="connsiteY7" fmla="*/ 1111886 h 44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7458" h="4473829">
                <a:moveTo>
                  <a:pt x="2630550" y="1111886"/>
                </a:moveTo>
                <a:cubicBezTo>
                  <a:pt x="2630550" y="497840"/>
                  <a:pt x="2132711" y="0"/>
                  <a:pt x="1518666" y="0"/>
                </a:cubicBezTo>
                <a:cubicBezTo>
                  <a:pt x="904621" y="0"/>
                  <a:pt x="406781" y="497840"/>
                  <a:pt x="406781" y="1111886"/>
                </a:cubicBezTo>
                <a:lnTo>
                  <a:pt x="0" y="1388491"/>
                </a:lnTo>
                <a:lnTo>
                  <a:pt x="0" y="4473829"/>
                </a:lnTo>
                <a:lnTo>
                  <a:pt x="3037459" y="4473829"/>
                </a:lnTo>
                <a:lnTo>
                  <a:pt x="3037459" y="1388491"/>
                </a:lnTo>
                <a:lnTo>
                  <a:pt x="2630678" y="1111886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7CA23A-6DB0-49C8-828D-6A9F1876F815}"/>
              </a:ext>
            </a:extLst>
          </p:cNvPr>
          <p:cNvSpPr/>
          <p:nvPr/>
        </p:nvSpPr>
        <p:spPr>
          <a:xfrm>
            <a:off x="8045248" y="3875400"/>
            <a:ext cx="1518927" cy="2030793"/>
          </a:xfrm>
          <a:custGeom>
            <a:avLst/>
            <a:gdLst>
              <a:gd name="connsiteX0" fmla="*/ 0 w 3037459"/>
              <a:gd name="connsiteY0" fmla="*/ 1294003 h 4061586"/>
              <a:gd name="connsiteX1" fmla="*/ 3037460 w 3037459"/>
              <a:gd name="connsiteY1" fmla="*/ 0 h 4061586"/>
              <a:gd name="connsiteX2" fmla="*/ 3037460 w 3037459"/>
              <a:gd name="connsiteY2" fmla="*/ 4061587 h 4061586"/>
              <a:gd name="connsiteX3" fmla="*/ 0 w 3037459"/>
              <a:gd name="connsiteY3" fmla="*/ 4061587 h 4061586"/>
              <a:gd name="connsiteX4" fmla="*/ 0 w 3037459"/>
              <a:gd name="connsiteY4" fmla="*/ 1294003 h 406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459" h="4061586">
                <a:moveTo>
                  <a:pt x="0" y="1294003"/>
                </a:moveTo>
                <a:lnTo>
                  <a:pt x="3037460" y="0"/>
                </a:lnTo>
                <a:lnTo>
                  <a:pt x="3037460" y="4061587"/>
                </a:lnTo>
                <a:lnTo>
                  <a:pt x="0" y="4061587"/>
                </a:lnTo>
                <a:lnTo>
                  <a:pt x="0" y="1294003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3408DB-0E96-4DA2-A681-27C5B32A5DFA}"/>
              </a:ext>
            </a:extLst>
          </p:cNvPr>
          <p:cNvSpPr/>
          <p:nvPr/>
        </p:nvSpPr>
        <p:spPr>
          <a:xfrm>
            <a:off x="9849082" y="3875400"/>
            <a:ext cx="1518927" cy="2030476"/>
          </a:xfrm>
          <a:custGeom>
            <a:avLst/>
            <a:gdLst>
              <a:gd name="connsiteX0" fmla="*/ 1518666 w 3037458"/>
              <a:gd name="connsiteY0" fmla="*/ 0 h 4060952"/>
              <a:gd name="connsiteX1" fmla="*/ 0 w 3037458"/>
              <a:gd name="connsiteY1" fmla="*/ 1518666 h 4060952"/>
              <a:gd name="connsiteX2" fmla="*/ 0 w 3037458"/>
              <a:gd name="connsiteY2" fmla="*/ 4060952 h 4060952"/>
              <a:gd name="connsiteX3" fmla="*/ 3037459 w 3037458"/>
              <a:gd name="connsiteY3" fmla="*/ 4060952 h 4060952"/>
              <a:gd name="connsiteX4" fmla="*/ 3037459 w 3037458"/>
              <a:gd name="connsiteY4" fmla="*/ 1518666 h 4060952"/>
              <a:gd name="connsiteX5" fmla="*/ 1518793 w 3037458"/>
              <a:gd name="connsiteY5" fmla="*/ 0 h 406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458" h="4060952">
                <a:moveTo>
                  <a:pt x="1518666" y="0"/>
                </a:moveTo>
                <a:cubicBezTo>
                  <a:pt x="679958" y="0"/>
                  <a:pt x="0" y="679959"/>
                  <a:pt x="0" y="1518666"/>
                </a:cubicBezTo>
                <a:lnTo>
                  <a:pt x="0" y="4060952"/>
                </a:lnTo>
                <a:lnTo>
                  <a:pt x="3037459" y="4060952"/>
                </a:lnTo>
                <a:lnTo>
                  <a:pt x="3037459" y="1518666"/>
                </a:lnTo>
                <a:cubicBezTo>
                  <a:pt x="3037459" y="679959"/>
                  <a:pt x="2357502" y="0"/>
                  <a:pt x="1518793" y="0"/>
                </a:cubicBezTo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A79852-7EBB-4E47-81B3-765D72B58DB8}"/>
              </a:ext>
            </a:extLst>
          </p:cNvPr>
          <p:cNvSpPr/>
          <p:nvPr userDrawn="1"/>
        </p:nvSpPr>
        <p:spPr>
          <a:xfrm>
            <a:off x="4435777" y="3850200"/>
            <a:ext cx="1518863" cy="2055622"/>
          </a:xfrm>
          <a:custGeom>
            <a:avLst/>
            <a:gdLst>
              <a:gd name="connsiteX0" fmla="*/ 1518666 w 3037330"/>
              <a:gd name="connsiteY0" fmla="*/ 0 h 4111243"/>
              <a:gd name="connsiteX1" fmla="*/ 0 w 3037330"/>
              <a:gd name="connsiteY1" fmla="*/ 1073785 h 4111243"/>
              <a:gd name="connsiteX2" fmla="*/ 0 w 3037330"/>
              <a:gd name="connsiteY2" fmla="*/ 4111244 h 4111243"/>
              <a:gd name="connsiteX3" fmla="*/ 3037331 w 3037330"/>
              <a:gd name="connsiteY3" fmla="*/ 4111244 h 4111243"/>
              <a:gd name="connsiteX4" fmla="*/ 3037331 w 3037330"/>
              <a:gd name="connsiteY4" fmla="*/ 1073785 h 4111243"/>
              <a:gd name="connsiteX5" fmla="*/ 1518666 w 3037330"/>
              <a:gd name="connsiteY5" fmla="*/ 0 h 411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330" h="4111243">
                <a:moveTo>
                  <a:pt x="1518666" y="0"/>
                </a:moveTo>
                <a:lnTo>
                  <a:pt x="0" y="1073785"/>
                </a:lnTo>
                <a:lnTo>
                  <a:pt x="0" y="4111244"/>
                </a:lnTo>
                <a:lnTo>
                  <a:pt x="3037331" y="4111244"/>
                </a:lnTo>
                <a:lnTo>
                  <a:pt x="3037331" y="1073785"/>
                </a:lnTo>
                <a:lnTo>
                  <a:pt x="1518666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C6EE231-548A-4CA0-AA42-4BF05604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50000"/>
            <a:ext cx="7200938" cy="1080000"/>
          </a:xfrm>
          <a:noFill/>
        </p:spPr>
        <p:txBody>
          <a:bodyPr/>
          <a:lstStyle>
            <a:lvl1pPr>
              <a:defRPr spc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D194763-A8BE-4D38-ADA5-D3174A9EE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2124000"/>
            <a:ext cx="7200938" cy="900000"/>
          </a:xfr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200" spc="-20" baseline="0">
                <a:solidFill>
                  <a:schemeClr val="bg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8C4D825F-2D0E-4644-B791-E9A569C9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/>
              <a:t>Date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6256556-7398-4A9F-B6F0-3D401535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/>
              <a:t>Southside Justice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28DAA57-D496-4CC1-B29D-86B8FD08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728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Tex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595C-2543-4935-86FE-8ECAE3EB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575" y="468000"/>
            <a:ext cx="70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09330-B457-43F3-9B20-3BC7E389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29054-E981-47A4-8AC7-398C4D48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28DB0-DA40-4428-8B25-CCED9E6A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C3D692C-53F3-4914-928D-FBA0DE78FCF1}"/>
              </a:ext>
            </a:extLst>
          </p:cNvPr>
          <p:cNvSpPr/>
          <p:nvPr/>
        </p:nvSpPr>
        <p:spPr>
          <a:xfrm>
            <a:off x="0" y="825500"/>
            <a:ext cx="3389754" cy="5080000"/>
          </a:xfrm>
          <a:custGeom>
            <a:avLst/>
            <a:gdLst>
              <a:gd name="connsiteX0" fmla="*/ 2423034 w 6778626"/>
              <a:gd name="connsiteY0" fmla="*/ 0 h 10160000"/>
              <a:gd name="connsiteX1" fmla="*/ 6778626 w 6778626"/>
              <a:gd name="connsiteY1" fmla="*/ 4355592 h 10160000"/>
              <a:gd name="connsiteX2" fmla="*/ 6778626 w 6778626"/>
              <a:gd name="connsiteY2" fmla="*/ 10160000 h 10160000"/>
              <a:gd name="connsiteX3" fmla="*/ 0 w 6778626"/>
              <a:gd name="connsiteY3" fmla="*/ 10160000 h 10160000"/>
              <a:gd name="connsiteX4" fmla="*/ 0 w 6778626"/>
              <a:gd name="connsiteY4" fmla="*/ 736454 h 10160000"/>
              <a:gd name="connsiteX5" fmla="*/ 346909 w 6778626"/>
              <a:gd name="connsiteY5" fmla="*/ 525701 h 10160000"/>
              <a:gd name="connsiteX6" fmla="*/ 2423034 w 6778626"/>
              <a:gd name="connsiteY6" fmla="*/ 0 h 10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8626" h="10160000">
                <a:moveTo>
                  <a:pt x="2423034" y="0"/>
                </a:moveTo>
                <a:cubicBezTo>
                  <a:pt x="4828541" y="0"/>
                  <a:pt x="6778626" y="1950085"/>
                  <a:pt x="6778626" y="4355592"/>
                </a:cubicBezTo>
                <a:lnTo>
                  <a:pt x="6778626" y="10160000"/>
                </a:lnTo>
                <a:lnTo>
                  <a:pt x="0" y="10160000"/>
                </a:lnTo>
                <a:lnTo>
                  <a:pt x="0" y="736454"/>
                </a:lnTo>
                <a:lnTo>
                  <a:pt x="346909" y="525701"/>
                </a:lnTo>
                <a:cubicBezTo>
                  <a:pt x="964067" y="190438"/>
                  <a:pt x="1671313" y="0"/>
                  <a:pt x="2423034" y="0"/>
                </a:cubicBezTo>
                <a:close/>
              </a:path>
            </a:pathLst>
          </a:custGeom>
          <a:solidFill>
            <a:srgbClr val="7D002E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710F27-5665-4E5E-B306-9619AA9484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10575" y="2124000"/>
            <a:ext cx="7020000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93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847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2000" y="2124000"/>
            <a:ext cx="5130668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809" y="2124000"/>
            <a:ext cx="5130668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FB77270-A72F-45BE-9CA0-341A2C41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A4FAC2-9412-47B6-B1CE-4ECCA45E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84BAEB-7FD3-40E4-9121-7997C11D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961335-A3F5-410B-9B35-E4569D1E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08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474922" y="2204864"/>
            <a:ext cx="11064647" cy="1728192"/>
          </a:xfrm>
        </p:spPr>
        <p:txBody>
          <a:bodyPr bIns="0"/>
          <a:lstStyle>
            <a:lvl1pPr algn="ctr">
              <a:defRPr lang="en-US" sz="4000" dirty="0"/>
            </a:lvl1pPr>
            <a:extLst/>
          </a:lstStyle>
          <a:p>
            <a:r>
              <a:rPr lang="en-US" sz="6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HEADING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4077072"/>
            <a:ext cx="11012205" cy="1219200"/>
          </a:xfrm>
        </p:spPr>
        <p:txBody>
          <a:bodyPr vert="horz" tIns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3600" b="1" cap="none" baseline="0" dirty="0">
                <a:solidFill>
                  <a:schemeClr val="tx1"/>
                </a:solidFill>
                <a:effectLst/>
                <a:latin typeface="Aharoni" panose="02010803020104030203" pitchFamily="2" charset="-79"/>
                <a:ea typeface="+mj-ea"/>
                <a:cs typeface="Aharoni" panose="02010803020104030203" pitchFamily="2" charset="-79"/>
              </a:defRPr>
            </a:lvl1pPr>
            <a:extLst/>
          </a:lstStyle>
          <a:p>
            <a:pPr lvl="0"/>
            <a:r>
              <a:rPr lang="en-US" dirty="0"/>
              <a:t>Click to add date and other details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000"/>
            </a:lvl1pPr>
            <a:extLst/>
          </a:lstStyle>
          <a:p>
            <a:fld id="{F30C84A2-23CF-44F5-B813-5187ED5C7D1C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116633"/>
            <a:ext cx="4348725" cy="1087181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9" y="5589241"/>
            <a:ext cx="4655244" cy="14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446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9E56B3-20B8-4411-8AF1-DC91C0986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8597" y="5454000"/>
            <a:ext cx="2046763" cy="577763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7E27D2-0761-4D57-9C0C-77C53EF42ED5}"/>
              </a:ext>
            </a:extLst>
          </p:cNvPr>
          <p:cNvSpPr/>
          <p:nvPr/>
        </p:nvSpPr>
        <p:spPr>
          <a:xfrm>
            <a:off x="825608" y="3795585"/>
            <a:ext cx="1518927" cy="2236915"/>
          </a:xfrm>
          <a:custGeom>
            <a:avLst/>
            <a:gdLst>
              <a:gd name="connsiteX0" fmla="*/ 2630551 w 3037459"/>
              <a:gd name="connsiteY0" fmla="*/ 1111886 h 4473829"/>
              <a:gd name="connsiteX1" fmla="*/ 1518666 w 3037459"/>
              <a:gd name="connsiteY1" fmla="*/ 0 h 4473829"/>
              <a:gd name="connsiteX2" fmla="*/ 406781 w 3037459"/>
              <a:gd name="connsiteY2" fmla="*/ 1111886 h 4473829"/>
              <a:gd name="connsiteX3" fmla="*/ 0 w 3037459"/>
              <a:gd name="connsiteY3" fmla="*/ 1388491 h 4473829"/>
              <a:gd name="connsiteX4" fmla="*/ 0 w 3037459"/>
              <a:gd name="connsiteY4" fmla="*/ 4473829 h 4473829"/>
              <a:gd name="connsiteX5" fmla="*/ 3037459 w 3037459"/>
              <a:gd name="connsiteY5" fmla="*/ 4473829 h 4473829"/>
              <a:gd name="connsiteX6" fmla="*/ 3037459 w 3037459"/>
              <a:gd name="connsiteY6" fmla="*/ 1388491 h 4473829"/>
              <a:gd name="connsiteX7" fmla="*/ 2630678 w 3037459"/>
              <a:gd name="connsiteY7" fmla="*/ 1111886 h 44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7459" h="4473829">
                <a:moveTo>
                  <a:pt x="2630551" y="1111886"/>
                </a:moveTo>
                <a:cubicBezTo>
                  <a:pt x="2630551" y="497840"/>
                  <a:pt x="2132711" y="0"/>
                  <a:pt x="1518666" y="0"/>
                </a:cubicBezTo>
                <a:cubicBezTo>
                  <a:pt x="904621" y="0"/>
                  <a:pt x="406781" y="497840"/>
                  <a:pt x="406781" y="1111886"/>
                </a:cubicBezTo>
                <a:lnTo>
                  <a:pt x="0" y="1388491"/>
                </a:lnTo>
                <a:lnTo>
                  <a:pt x="0" y="4473829"/>
                </a:lnTo>
                <a:lnTo>
                  <a:pt x="3037459" y="4473829"/>
                </a:lnTo>
                <a:lnTo>
                  <a:pt x="3037459" y="1388491"/>
                </a:lnTo>
                <a:lnTo>
                  <a:pt x="2630678" y="111188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550CA-0F34-4D0B-B250-ED377E2167DB}"/>
              </a:ext>
            </a:extLst>
          </p:cNvPr>
          <p:cNvSpPr/>
          <p:nvPr/>
        </p:nvSpPr>
        <p:spPr>
          <a:xfrm>
            <a:off x="2630322" y="4001707"/>
            <a:ext cx="1518864" cy="2030793"/>
          </a:xfrm>
          <a:custGeom>
            <a:avLst/>
            <a:gdLst>
              <a:gd name="connsiteX0" fmla="*/ 0 w 3037332"/>
              <a:gd name="connsiteY0" fmla="*/ 1294003 h 4061586"/>
              <a:gd name="connsiteX1" fmla="*/ 3037332 w 3037332"/>
              <a:gd name="connsiteY1" fmla="*/ 0 h 4061586"/>
              <a:gd name="connsiteX2" fmla="*/ 3037332 w 3037332"/>
              <a:gd name="connsiteY2" fmla="*/ 4061587 h 4061586"/>
              <a:gd name="connsiteX3" fmla="*/ 0 w 3037332"/>
              <a:gd name="connsiteY3" fmla="*/ 4061587 h 4061586"/>
              <a:gd name="connsiteX4" fmla="*/ 0 w 3037332"/>
              <a:gd name="connsiteY4" fmla="*/ 1294003 h 406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332" h="4061586">
                <a:moveTo>
                  <a:pt x="0" y="1294003"/>
                </a:moveTo>
                <a:lnTo>
                  <a:pt x="3037332" y="0"/>
                </a:lnTo>
                <a:lnTo>
                  <a:pt x="3037332" y="4061587"/>
                </a:lnTo>
                <a:lnTo>
                  <a:pt x="0" y="4061587"/>
                </a:lnTo>
                <a:lnTo>
                  <a:pt x="0" y="1294003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BFF03B3-049B-476B-A80E-E07B541A2E49}"/>
              </a:ext>
            </a:extLst>
          </p:cNvPr>
          <p:cNvSpPr/>
          <p:nvPr/>
        </p:nvSpPr>
        <p:spPr>
          <a:xfrm>
            <a:off x="6239688" y="4002024"/>
            <a:ext cx="1518927" cy="2030476"/>
          </a:xfrm>
          <a:custGeom>
            <a:avLst/>
            <a:gdLst>
              <a:gd name="connsiteX0" fmla="*/ 1518666 w 3037459"/>
              <a:gd name="connsiteY0" fmla="*/ 0 h 4060952"/>
              <a:gd name="connsiteX1" fmla="*/ 0 w 3037459"/>
              <a:gd name="connsiteY1" fmla="*/ 1518666 h 4060952"/>
              <a:gd name="connsiteX2" fmla="*/ 0 w 3037459"/>
              <a:gd name="connsiteY2" fmla="*/ 4060952 h 4060952"/>
              <a:gd name="connsiteX3" fmla="*/ 3037460 w 3037459"/>
              <a:gd name="connsiteY3" fmla="*/ 4060952 h 4060952"/>
              <a:gd name="connsiteX4" fmla="*/ 3037460 w 3037459"/>
              <a:gd name="connsiteY4" fmla="*/ 1518666 h 4060952"/>
              <a:gd name="connsiteX5" fmla="*/ 1518793 w 3037459"/>
              <a:gd name="connsiteY5" fmla="*/ 0 h 406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459" h="4060952">
                <a:moveTo>
                  <a:pt x="1518666" y="0"/>
                </a:moveTo>
                <a:cubicBezTo>
                  <a:pt x="679959" y="0"/>
                  <a:pt x="0" y="679959"/>
                  <a:pt x="0" y="1518666"/>
                </a:cubicBezTo>
                <a:lnTo>
                  <a:pt x="0" y="4060952"/>
                </a:lnTo>
                <a:lnTo>
                  <a:pt x="3037460" y="4060952"/>
                </a:lnTo>
                <a:lnTo>
                  <a:pt x="3037460" y="1518666"/>
                </a:lnTo>
                <a:cubicBezTo>
                  <a:pt x="3037460" y="679959"/>
                  <a:pt x="2357501" y="0"/>
                  <a:pt x="1518793" y="0"/>
                </a:cubicBezTo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885C3B-6BF5-409C-A903-A55168CF0E16}"/>
              </a:ext>
            </a:extLst>
          </p:cNvPr>
          <p:cNvSpPr/>
          <p:nvPr/>
        </p:nvSpPr>
        <p:spPr>
          <a:xfrm>
            <a:off x="4434973" y="3976878"/>
            <a:ext cx="1518927" cy="2055622"/>
          </a:xfrm>
          <a:custGeom>
            <a:avLst/>
            <a:gdLst>
              <a:gd name="connsiteX0" fmla="*/ 1518793 w 3037458"/>
              <a:gd name="connsiteY0" fmla="*/ 0 h 4111243"/>
              <a:gd name="connsiteX1" fmla="*/ 0 w 3037458"/>
              <a:gd name="connsiteY1" fmla="*/ 1073785 h 4111243"/>
              <a:gd name="connsiteX2" fmla="*/ 0 w 3037458"/>
              <a:gd name="connsiteY2" fmla="*/ 4111244 h 4111243"/>
              <a:gd name="connsiteX3" fmla="*/ 3037459 w 3037458"/>
              <a:gd name="connsiteY3" fmla="*/ 4111244 h 4111243"/>
              <a:gd name="connsiteX4" fmla="*/ 3037459 w 3037458"/>
              <a:gd name="connsiteY4" fmla="*/ 1073785 h 4111243"/>
              <a:gd name="connsiteX5" fmla="*/ 1518793 w 3037458"/>
              <a:gd name="connsiteY5" fmla="*/ 0 h 411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458" h="4111243">
                <a:moveTo>
                  <a:pt x="1518793" y="0"/>
                </a:moveTo>
                <a:lnTo>
                  <a:pt x="0" y="1073785"/>
                </a:lnTo>
                <a:lnTo>
                  <a:pt x="0" y="4111244"/>
                </a:lnTo>
                <a:lnTo>
                  <a:pt x="3037459" y="4111244"/>
                </a:lnTo>
                <a:lnTo>
                  <a:pt x="3037459" y="1073785"/>
                </a:lnTo>
                <a:lnTo>
                  <a:pt x="1518793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E38820-84B7-4704-9448-F48F18C86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3024000"/>
            <a:ext cx="7200938" cy="595998"/>
          </a:xfrm>
        </p:spPr>
        <p:txBody>
          <a:bodyPr/>
          <a:lstStyle>
            <a:lvl1pPr>
              <a:defRPr sz="22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58FD358F-4019-4EFB-A58D-2E43D02C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522000"/>
            <a:ext cx="7200938" cy="1800000"/>
          </a:xfrm>
        </p:spPr>
        <p:txBody>
          <a:bodyPr/>
          <a:lstStyle>
            <a:lvl1pPr>
              <a:lnSpc>
                <a:spcPts val="5500"/>
              </a:lnSpc>
              <a:defRPr sz="5000" spc="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50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A15A50-DC6B-4DD2-A846-471BF87A74F2}"/>
              </a:ext>
            </a:extLst>
          </p:cNvPr>
          <p:cNvSpPr/>
          <p:nvPr/>
        </p:nvSpPr>
        <p:spPr>
          <a:xfrm>
            <a:off x="9849082" y="3668400"/>
            <a:ext cx="1518927" cy="2236915"/>
          </a:xfrm>
          <a:custGeom>
            <a:avLst/>
            <a:gdLst>
              <a:gd name="connsiteX0" fmla="*/ 2630550 w 3037458"/>
              <a:gd name="connsiteY0" fmla="*/ 1111886 h 4473829"/>
              <a:gd name="connsiteX1" fmla="*/ 1518666 w 3037458"/>
              <a:gd name="connsiteY1" fmla="*/ 0 h 4473829"/>
              <a:gd name="connsiteX2" fmla="*/ 406781 w 3037458"/>
              <a:gd name="connsiteY2" fmla="*/ 1111886 h 4473829"/>
              <a:gd name="connsiteX3" fmla="*/ 0 w 3037458"/>
              <a:gd name="connsiteY3" fmla="*/ 1388491 h 4473829"/>
              <a:gd name="connsiteX4" fmla="*/ 0 w 3037458"/>
              <a:gd name="connsiteY4" fmla="*/ 4473829 h 4473829"/>
              <a:gd name="connsiteX5" fmla="*/ 3037459 w 3037458"/>
              <a:gd name="connsiteY5" fmla="*/ 4473829 h 4473829"/>
              <a:gd name="connsiteX6" fmla="*/ 3037459 w 3037458"/>
              <a:gd name="connsiteY6" fmla="*/ 1388491 h 4473829"/>
              <a:gd name="connsiteX7" fmla="*/ 2630678 w 3037458"/>
              <a:gd name="connsiteY7" fmla="*/ 1111886 h 44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7458" h="4473829">
                <a:moveTo>
                  <a:pt x="2630550" y="1111886"/>
                </a:moveTo>
                <a:cubicBezTo>
                  <a:pt x="2630550" y="497840"/>
                  <a:pt x="2132711" y="0"/>
                  <a:pt x="1518666" y="0"/>
                </a:cubicBezTo>
                <a:cubicBezTo>
                  <a:pt x="904621" y="0"/>
                  <a:pt x="406781" y="497840"/>
                  <a:pt x="406781" y="1111886"/>
                </a:cubicBezTo>
                <a:lnTo>
                  <a:pt x="0" y="1388491"/>
                </a:lnTo>
                <a:lnTo>
                  <a:pt x="0" y="4473829"/>
                </a:lnTo>
                <a:lnTo>
                  <a:pt x="3037459" y="4473829"/>
                </a:lnTo>
                <a:lnTo>
                  <a:pt x="3037459" y="1388491"/>
                </a:lnTo>
                <a:lnTo>
                  <a:pt x="2630678" y="1111886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7CA23A-6DB0-49C8-828D-6A9F1876F815}"/>
              </a:ext>
            </a:extLst>
          </p:cNvPr>
          <p:cNvSpPr/>
          <p:nvPr/>
        </p:nvSpPr>
        <p:spPr>
          <a:xfrm>
            <a:off x="8041647" y="3875400"/>
            <a:ext cx="1518927" cy="2030793"/>
          </a:xfrm>
          <a:custGeom>
            <a:avLst/>
            <a:gdLst>
              <a:gd name="connsiteX0" fmla="*/ 0 w 3037459"/>
              <a:gd name="connsiteY0" fmla="*/ 1294003 h 4061586"/>
              <a:gd name="connsiteX1" fmla="*/ 3037460 w 3037459"/>
              <a:gd name="connsiteY1" fmla="*/ 0 h 4061586"/>
              <a:gd name="connsiteX2" fmla="*/ 3037460 w 3037459"/>
              <a:gd name="connsiteY2" fmla="*/ 4061587 h 4061586"/>
              <a:gd name="connsiteX3" fmla="*/ 0 w 3037459"/>
              <a:gd name="connsiteY3" fmla="*/ 4061587 h 4061586"/>
              <a:gd name="connsiteX4" fmla="*/ 0 w 3037459"/>
              <a:gd name="connsiteY4" fmla="*/ 1294003 h 406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459" h="4061586">
                <a:moveTo>
                  <a:pt x="0" y="1294003"/>
                </a:moveTo>
                <a:lnTo>
                  <a:pt x="3037460" y="0"/>
                </a:lnTo>
                <a:lnTo>
                  <a:pt x="3037460" y="4061587"/>
                </a:lnTo>
                <a:lnTo>
                  <a:pt x="0" y="4061587"/>
                </a:lnTo>
                <a:lnTo>
                  <a:pt x="0" y="1294003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3408DB-0E96-4DA2-A681-27C5B32A5DFA}"/>
              </a:ext>
            </a:extLst>
          </p:cNvPr>
          <p:cNvSpPr/>
          <p:nvPr/>
        </p:nvSpPr>
        <p:spPr>
          <a:xfrm>
            <a:off x="4435777" y="3875400"/>
            <a:ext cx="1518927" cy="2030476"/>
          </a:xfrm>
          <a:custGeom>
            <a:avLst/>
            <a:gdLst>
              <a:gd name="connsiteX0" fmla="*/ 1518666 w 3037458"/>
              <a:gd name="connsiteY0" fmla="*/ 0 h 4060952"/>
              <a:gd name="connsiteX1" fmla="*/ 0 w 3037458"/>
              <a:gd name="connsiteY1" fmla="*/ 1518666 h 4060952"/>
              <a:gd name="connsiteX2" fmla="*/ 0 w 3037458"/>
              <a:gd name="connsiteY2" fmla="*/ 4060952 h 4060952"/>
              <a:gd name="connsiteX3" fmla="*/ 3037459 w 3037458"/>
              <a:gd name="connsiteY3" fmla="*/ 4060952 h 4060952"/>
              <a:gd name="connsiteX4" fmla="*/ 3037459 w 3037458"/>
              <a:gd name="connsiteY4" fmla="*/ 1518666 h 4060952"/>
              <a:gd name="connsiteX5" fmla="*/ 1518793 w 3037458"/>
              <a:gd name="connsiteY5" fmla="*/ 0 h 406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458" h="4060952">
                <a:moveTo>
                  <a:pt x="1518666" y="0"/>
                </a:moveTo>
                <a:cubicBezTo>
                  <a:pt x="679958" y="0"/>
                  <a:pt x="0" y="679959"/>
                  <a:pt x="0" y="1518666"/>
                </a:cubicBezTo>
                <a:lnTo>
                  <a:pt x="0" y="4060952"/>
                </a:lnTo>
                <a:lnTo>
                  <a:pt x="3037459" y="4060952"/>
                </a:lnTo>
                <a:lnTo>
                  <a:pt x="3037459" y="1518666"/>
                </a:lnTo>
                <a:cubicBezTo>
                  <a:pt x="3037459" y="679959"/>
                  <a:pt x="2357502" y="0"/>
                  <a:pt x="1518793" y="0"/>
                </a:cubicBezTo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A79852-7EBB-4E47-81B3-765D72B58DB8}"/>
              </a:ext>
            </a:extLst>
          </p:cNvPr>
          <p:cNvSpPr/>
          <p:nvPr userDrawn="1"/>
        </p:nvSpPr>
        <p:spPr>
          <a:xfrm>
            <a:off x="6243213" y="3850200"/>
            <a:ext cx="1518863" cy="2055622"/>
          </a:xfrm>
          <a:custGeom>
            <a:avLst/>
            <a:gdLst>
              <a:gd name="connsiteX0" fmla="*/ 1518666 w 3037330"/>
              <a:gd name="connsiteY0" fmla="*/ 0 h 4111243"/>
              <a:gd name="connsiteX1" fmla="*/ 0 w 3037330"/>
              <a:gd name="connsiteY1" fmla="*/ 1073785 h 4111243"/>
              <a:gd name="connsiteX2" fmla="*/ 0 w 3037330"/>
              <a:gd name="connsiteY2" fmla="*/ 4111244 h 4111243"/>
              <a:gd name="connsiteX3" fmla="*/ 3037331 w 3037330"/>
              <a:gd name="connsiteY3" fmla="*/ 4111244 h 4111243"/>
              <a:gd name="connsiteX4" fmla="*/ 3037331 w 3037330"/>
              <a:gd name="connsiteY4" fmla="*/ 1073785 h 4111243"/>
              <a:gd name="connsiteX5" fmla="*/ 1518666 w 3037330"/>
              <a:gd name="connsiteY5" fmla="*/ 0 h 411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330" h="4111243">
                <a:moveTo>
                  <a:pt x="1518666" y="0"/>
                </a:moveTo>
                <a:lnTo>
                  <a:pt x="0" y="1073785"/>
                </a:lnTo>
                <a:lnTo>
                  <a:pt x="0" y="4111244"/>
                </a:lnTo>
                <a:lnTo>
                  <a:pt x="3037331" y="4111244"/>
                </a:lnTo>
                <a:lnTo>
                  <a:pt x="3037331" y="1073785"/>
                </a:lnTo>
                <a:lnTo>
                  <a:pt x="1518666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C6EE231-548A-4CA0-AA42-4BF05604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50000"/>
            <a:ext cx="7200938" cy="1080000"/>
          </a:xfrm>
          <a:noFill/>
        </p:spPr>
        <p:txBody>
          <a:bodyPr/>
          <a:lstStyle>
            <a:lvl1pPr>
              <a:defRPr kern="0" spc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D194763-A8BE-4D38-ADA5-D3174A9EE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2124000"/>
            <a:ext cx="7200938" cy="900000"/>
          </a:xfrm>
          <a:noFill/>
        </p:spPr>
        <p:txBody>
          <a:bodyPr/>
          <a:lstStyle>
            <a:lvl1pPr marL="0" indent="0">
              <a:lnSpc>
                <a:spcPts val="2400"/>
              </a:lnSpc>
              <a:buNone/>
              <a:defRPr sz="2200" spc="-20" baseline="0">
                <a:solidFill>
                  <a:schemeClr val="bg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8C4D825F-2D0E-4644-B791-E9A569C9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/>
              <a:t>Date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6256556-7398-4A9F-B6F0-3D401535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/>
              <a:t>Southside Justice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28DAA57-D496-4CC1-B29D-86B8FD08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826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575" y="468000"/>
            <a:ext cx="702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5EDE7B-95C3-42D7-B8DC-CBD1E3542143}"/>
              </a:ext>
            </a:extLst>
          </p:cNvPr>
          <p:cNvSpPr/>
          <p:nvPr/>
        </p:nvSpPr>
        <p:spPr>
          <a:xfrm>
            <a:off x="825608" y="825500"/>
            <a:ext cx="2574053" cy="5080000"/>
          </a:xfrm>
          <a:custGeom>
            <a:avLst/>
            <a:gdLst>
              <a:gd name="connsiteX0" fmla="*/ 3340608 w 5147436"/>
              <a:gd name="connsiteY0" fmla="*/ 5080000 h 10160000"/>
              <a:gd name="connsiteX1" fmla="*/ 5147437 w 5147436"/>
              <a:gd name="connsiteY1" fmla="*/ 2598674 h 10160000"/>
              <a:gd name="connsiteX2" fmla="*/ 2573782 w 5147436"/>
              <a:gd name="connsiteY2" fmla="*/ 0 h 10160000"/>
              <a:gd name="connsiteX3" fmla="*/ 0 w 5147436"/>
              <a:gd name="connsiteY3" fmla="*/ 2598674 h 10160000"/>
              <a:gd name="connsiteX4" fmla="*/ 1806829 w 5147436"/>
              <a:gd name="connsiteY4" fmla="*/ 5080000 h 10160000"/>
              <a:gd name="connsiteX5" fmla="*/ 0 w 5147436"/>
              <a:gd name="connsiteY5" fmla="*/ 7561326 h 10160000"/>
              <a:gd name="connsiteX6" fmla="*/ 2573782 w 5147436"/>
              <a:gd name="connsiteY6" fmla="*/ 10160000 h 10160000"/>
              <a:gd name="connsiteX7" fmla="*/ 5147437 w 5147436"/>
              <a:gd name="connsiteY7" fmla="*/ 7561326 h 10160000"/>
              <a:gd name="connsiteX8" fmla="*/ 3340608 w 5147436"/>
              <a:gd name="connsiteY8" fmla="*/ 5080000 h 10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7436" h="10160000">
                <a:moveTo>
                  <a:pt x="3340608" y="5080000"/>
                </a:moveTo>
                <a:cubicBezTo>
                  <a:pt x="4387469" y="4750562"/>
                  <a:pt x="5147437" y="3764280"/>
                  <a:pt x="5147437" y="2598674"/>
                </a:cubicBezTo>
                <a:cubicBezTo>
                  <a:pt x="5147437" y="1163447"/>
                  <a:pt x="3995166" y="0"/>
                  <a:pt x="2573782" y="0"/>
                </a:cubicBezTo>
                <a:cubicBezTo>
                  <a:pt x="1152398" y="0"/>
                  <a:pt x="0" y="1163447"/>
                  <a:pt x="0" y="2598674"/>
                </a:cubicBezTo>
                <a:cubicBezTo>
                  <a:pt x="0" y="3764153"/>
                  <a:pt x="759968" y="4750435"/>
                  <a:pt x="1806829" y="5080000"/>
                </a:cubicBezTo>
                <a:cubicBezTo>
                  <a:pt x="759968" y="5409565"/>
                  <a:pt x="0" y="6395847"/>
                  <a:pt x="0" y="7561326"/>
                </a:cubicBezTo>
                <a:cubicBezTo>
                  <a:pt x="0" y="8996553"/>
                  <a:pt x="1152271" y="10160000"/>
                  <a:pt x="2573782" y="10160000"/>
                </a:cubicBezTo>
                <a:cubicBezTo>
                  <a:pt x="3995293" y="10160000"/>
                  <a:pt x="5147437" y="8996553"/>
                  <a:pt x="5147437" y="7561326"/>
                </a:cubicBezTo>
                <a:cubicBezTo>
                  <a:pt x="5147437" y="6395847"/>
                  <a:pt x="4387469" y="5409565"/>
                  <a:pt x="3340608" y="5080000"/>
                </a:cubicBezTo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2F90C-5660-455A-9DA2-81B3D4CB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36A5B8-D435-4893-B45E-F4D065D7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40615-BF83-4BE6-9899-078B8676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175B5E-488F-4629-A427-8D05530BDE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10575" y="2124000"/>
            <a:ext cx="702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776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498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2000" y="2124000"/>
            <a:ext cx="5130668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0809" y="2124000"/>
            <a:ext cx="5130668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FB77270-A72F-45BE-9CA0-341A2C41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A4FAC2-9412-47B6-B1CE-4ECCA45E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84BAEB-7FD3-40E4-9121-7997C11D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961335-A3F5-410B-9B35-E4569D1E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8191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0330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288000"/>
            <a:ext cx="7020000" cy="144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Southside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EBE60A6-58E8-41FD-89AC-38CCED14B6D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383091" y="1605786"/>
            <a:ext cx="2988000" cy="4400433"/>
          </a:xfrm>
          <a:custGeom>
            <a:avLst/>
            <a:gdLst>
              <a:gd name="connsiteX0" fmla="*/ 2841624 w 5683250"/>
              <a:gd name="connsiteY0" fmla="*/ 0 h 8370824"/>
              <a:gd name="connsiteX1" fmla="*/ 4922012 w 5683250"/>
              <a:gd name="connsiteY1" fmla="*/ 2080387 h 8370824"/>
              <a:gd name="connsiteX2" fmla="*/ 5683250 w 5683250"/>
              <a:gd name="connsiteY2" fmla="*/ 2598039 h 8370824"/>
              <a:gd name="connsiteX3" fmla="*/ 5683250 w 5683250"/>
              <a:gd name="connsiteY3" fmla="*/ 8370824 h 8370824"/>
              <a:gd name="connsiteX4" fmla="*/ 0 w 5683250"/>
              <a:gd name="connsiteY4" fmla="*/ 8370824 h 8370824"/>
              <a:gd name="connsiteX5" fmla="*/ 0 w 5683250"/>
              <a:gd name="connsiteY5" fmla="*/ 2598039 h 8370824"/>
              <a:gd name="connsiteX6" fmla="*/ 761236 w 5683250"/>
              <a:gd name="connsiteY6" fmla="*/ 2080387 h 8370824"/>
              <a:gd name="connsiteX7" fmla="*/ 2841624 w 5683250"/>
              <a:gd name="connsiteY7" fmla="*/ 0 h 83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3250" h="8370824">
                <a:moveTo>
                  <a:pt x="2841624" y="0"/>
                </a:moveTo>
                <a:cubicBezTo>
                  <a:pt x="3990594" y="0"/>
                  <a:pt x="4922012" y="931418"/>
                  <a:pt x="4922012" y="2080387"/>
                </a:cubicBezTo>
                <a:lnTo>
                  <a:pt x="5683250" y="2598039"/>
                </a:lnTo>
                <a:lnTo>
                  <a:pt x="5683250" y="8370824"/>
                </a:lnTo>
                <a:lnTo>
                  <a:pt x="0" y="8370824"/>
                </a:lnTo>
                <a:lnTo>
                  <a:pt x="0" y="2598039"/>
                </a:lnTo>
                <a:lnTo>
                  <a:pt x="761236" y="2080387"/>
                </a:lnTo>
                <a:cubicBezTo>
                  <a:pt x="761236" y="931418"/>
                  <a:pt x="1692656" y="0"/>
                  <a:pt x="284162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36C194-F17F-4B13-BDEB-C4413A3BF4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2124000"/>
            <a:ext cx="7020000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403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575" y="468000"/>
            <a:ext cx="702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Southside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8333256-1DE5-4C47-A01A-EB1E32A3D1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5608" y="825500"/>
            <a:ext cx="2574054" cy="5080000"/>
          </a:xfrm>
          <a:custGeom>
            <a:avLst/>
            <a:gdLst>
              <a:gd name="connsiteX0" fmla="*/ 2573782 w 5147437"/>
              <a:gd name="connsiteY0" fmla="*/ 0 h 10160000"/>
              <a:gd name="connsiteX1" fmla="*/ 5147437 w 5147437"/>
              <a:gd name="connsiteY1" fmla="*/ 2598674 h 10160000"/>
              <a:gd name="connsiteX2" fmla="*/ 3340608 w 5147437"/>
              <a:gd name="connsiteY2" fmla="*/ 5080000 h 10160000"/>
              <a:gd name="connsiteX3" fmla="*/ 5147437 w 5147437"/>
              <a:gd name="connsiteY3" fmla="*/ 7561326 h 10160000"/>
              <a:gd name="connsiteX4" fmla="*/ 2573782 w 5147437"/>
              <a:gd name="connsiteY4" fmla="*/ 10160000 h 10160000"/>
              <a:gd name="connsiteX5" fmla="*/ 0 w 5147437"/>
              <a:gd name="connsiteY5" fmla="*/ 7561326 h 10160000"/>
              <a:gd name="connsiteX6" fmla="*/ 1806829 w 5147437"/>
              <a:gd name="connsiteY6" fmla="*/ 5080000 h 10160000"/>
              <a:gd name="connsiteX7" fmla="*/ 0 w 5147437"/>
              <a:gd name="connsiteY7" fmla="*/ 2598674 h 10160000"/>
              <a:gd name="connsiteX8" fmla="*/ 2573782 w 5147437"/>
              <a:gd name="connsiteY8" fmla="*/ 0 h 10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7437" h="10160000">
                <a:moveTo>
                  <a:pt x="2573782" y="0"/>
                </a:moveTo>
                <a:cubicBezTo>
                  <a:pt x="3995166" y="0"/>
                  <a:pt x="5147437" y="1163447"/>
                  <a:pt x="5147437" y="2598674"/>
                </a:cubicBezTo>
                <a:cubicBezTo>
                  <a:pt x="5147437" y="3764280"/>
                  <a:pt x="4387469" y="4750562"/>
                  <a:pt x="3340608" y="5080000"/>
                </a:cubicBezTo>
                <a:cubicBezTo>
                  <a:pt x="4387469" y="5409565"/>
                  <a:pt x="5147437" y="6395847"/>
                  <a:pt x="5147437" y="7561326"/>
                </a:cubicBezTo>
                <a:cubicBezTo>
                  <a:pt x="5147437" y="8996553"/>
                  <a:pt x="3995293" y="10160000"/>
                  <a:pt x="2573782" y="10160000"/>
                </a:cubicBezTo>
                <a:cubicBezTo>
                  <a:pt x="1152271" y="10160000"/>
                  <a:pt x="0" y="8996553"/>
                  <a:pt x="0" y="7561326"/>
                </a:cubicBezTo>
                <a:cubicBezTo>
                  <a:pt x="0" y="6395847"/>
                  <a:pt x="759968" y="5409565"/>
                  <a:pt x="1806829" y="5080000"/>
                </a:cubicBezTo>
                <a:cubicBezTo>
                  <a:pt x="759968" y="4750435"/>
                  <a:pt x="0" y="3764153"/>
                  <a:pt x="0" y="2598674"/>
                </a:cubicBezTo>
                <a:cubicBezTo>
                  <a:pt x="0" y="1163447"/>
                  <a:pt x="1152398" y="0"/>
                  <a:pt x="25737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96000" tIns="432000" rIns="396000">
            <a:noAutofit/>
          </a:bodyPr>
          <a:lstStyle>
            <a:lvl1pPr algn="ctr">
              <a:defRPr sz="1000"/>
            </a:lvl1pPr>
          </a:lstStyle>
          <a:p>
            <a:r>
              <a:rPr lang="en-US"/>
              <a:t>Click icon to add image or click on the picture placeholder and select Insert &gt; Picture for online images.  Click Format &gt; Crop &gt; Fill to resize/move the image inside the placeholder or to reset the image. If resizing the image, remember to hold your finger on the Shift key and drag a corner picture handle (this will keep the aspect ratio of the image locked).</a:t>
            </a:r>
            <a:endParaRPr lang="en-AU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87E8F03-8831-4FC3-932D-D3F321F031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10575" y="2124000"/>
            <a:ext cx="7020000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32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3/25/2024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88" y="5853518"/>
            <a:ext cx="3555901" cy="888975"/>
          </a:xfrm>
          <a:prstGeom prst="rect">
            <a:avLst/>
          </a:prstGeom>
        </p:spPr>
      </p:pic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527382" y="332656"/>
            <a:ext cx="11064647" cy="1066800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6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95938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88" y="5853518"/>
            <a:ext cx="3555901" cy="88897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02785" y="1916832"/>
            <a:ext cx="10274300" cy="359973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527382" y="332656"/>
            <a:ext cx="11064647" cy="1066800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  <a:extLst/>
          </a:lstStyle>
          <a:p>
            <a:r>
              <a:rPr lang="en-US" noProof="1"/>
              <a:t>Click to add title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6124757"/>
            <a:ext cx="2688299" cy="6720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05F878-F3B3-49D8-84F0-4C988908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522000"/>
            <a:ext cx="7200938" cy="1800000"/>
          </a:xfrm>
        </p:spPr>
        <p:txBody>
          <a:bodyPr/>
          <a:lstStyle>
            <a:lvl1pPr>
              <a:lnSpc>
                <a:spcPts val="5500"/>
              </a:lnSpc>
              <a:defRPr sz="5000" spc="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9" name="Picture 8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E29E56B3-20B8-4411-8AF1-DC91C0986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13" y="5454000"/>
            <a:ext cx="2051532" cy="577763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7E27D2-0761-4D57-9C0C-77C53EF42ED5}"/>
              </a:ext>
            </a:extLst>
          </p:cNvPr>
          <p:cNvSpPr/>
          <p:nvPr/>
        </p:nvSpPr>
        <p:spPr>
          <a:xfrm>
            <a:off x="825608" y="3795585"/>
            <a:ext cx="1518927" cy="2236915"/>
          </a:xfrm>
          <a:custGeom>
            <a:avLst/>
            <a:gdLst>
              <a:gd name="connsiteX0" fmla="*/ 2630551 w 3037459"/>
              <a:gd name="connsiteY0" fmla="*/ 1111886 h 4473829"/>
              <a:gd name="connsiteX1" fmla="*/ 1518666 w 3037459"/>
              <a:gd name="connsiteY1" fmla="*/ 0 h 4473829"/>
              <a:gd name="connsiteX2" fmla="*/ 406781 w 3037459"/>
              <a:gd name="connsiteY2" fmla="*/ 1111886 h 4473829"/>
              <a:gd name="connsiteX3" fmla="*/ 0 w 3037459"/>
              <a:gd name="connsiteY3" fmla="*/ 1388491 h 4473829"/>
              <a:gd name="connsiteX4" fmla="*/ 0 w 3037459"/>
              <a:gd name="connsiteY4" fmla="*/ 4473829 h 4473829"/>
              <a:gd name="connsiteX5" fmla="*/ 3037459 w 3037459"/>
              <a:gd name="connsiteY5" fmla="*/ 4473829 h 4473829"/>
              <a:gd name="connsiteX6" fmla="*/ 3037459 w 3037459"/>
              <a:gd name="connsiteY6" fmla="*/ 1388491 h 4473829"/>
              <a:gd name="connsiteX7" fmla="*/ 2630678 w 3037459"/>
              <a:gd name="connsiteY7" fmla="*/ 1111886 h 44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7459" h="4473829">
                <a:moveTo>
                  <a:pt x="2630551" y="1111886"/>
                </a:moveTo>
                <a:cubicBezTo>
                  <a:pt x="2630551" y="497840"/>
                  <a:pt x="2132711" y="0"/>
                  <a:pt x="1518666" y="0"/>
                </a:cubicBezTo>
                <a:cubicBezTo>
                  <a:pt x="904621" y="0"/>
                  <a:pt x="406781" y="497840"/>
                  <a:pt x="406781" y="1111886"/>
                </a:cubicBezTo>
                <a:lnTo>
                  <a:pt x="0" y="1388491"/>
                </a:lnTo>
                <a:lnTo>
                  <a:pt x="0" y="4473829"/>
                </a:lnTo>
                <a:lnTo>
                  <a:pt x="3037459" y="4473829"/>
                </a:lnTo>
                <a:lnTo>
                  <a:pt x="3037459" y="1388491"/>
                </a:lnTo>
                <a:lnTo>
                  <a:pt x="2630678" y="1111886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1550CA-0F34-4D0B-B250-ED377E2167DB}"/>
              </a:ext>
            </a:extLst>
          </p:cNvPr>
          <p:cNvSpPr/>
          <p:nvPr/>
        </p:nvSpPr>
        <p:spPr>
          <a:xfrm>
            <a:off x="2630322" y="4001707"/>
            <a:ext cx="1518864" cy="2030793"/>
          </a:xfrm>
          <a:custGeom>
            <a:avLst/>
            <a:gdLst>
              <a:gd name="connsiteX0" fmla="*/ 0 w 3037332"/>
              <a:gd name="connsiteY0" fmla="*/ 1294003 h 4061586"/>
              <a:gd name="connsiteX1" fmla="*/ 3037332 w 3037332"/>
              <a:gd name="connsiteY1" fmla="*/ 0 h 4061586"/>
              <a:gd name="connsiteX2" fmla="*/ 3037332 w 3037332"/>
              <a:gd name="connsiteY2" fmla="*/ 4061587 h 4061586"/>
              <a:gd name="connsiteX3" fmla="*/ 0 w 3037332"/>
              <a:gd name="connsiteY3" fmla="*/ 4061587 h 4061586"/>
              <a:gd name="connsiteX4" fmla="*/ 0 w 3037332"/>
              <a:gd name="connsiteY4" fmla="*/ 1294003 h 406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332" h="4061586">
                <a:moveTo>
                  <a:pt x="0" y="1294003"/>
                </a:moveTo>
                <a:lnTo>
                  <a:pt x="3037332" y="0"/>
                </a:lnTo>
                <a:lnTo>
                  <a:pt x="3037332" y="4061587"/>
                </a:lnTo>
                <a:lnTo>
                  <a:pt x="0" y="4061587"/>
                </a:lnTo>
                <a:lnTo>
                  <a:pt x="0" y="1294003"/>
                </a:lnTo>
                <a:close/>
              </a:path>
            </a:pathLst>
          </a:custGeom>
          <a:solidFill>
            <a:srgbClr val="F04D2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BFF03B3-049B-476B-A80E-E07B541A2E49}"/>
              </a:ext>
            </a:extLst>
          </p:cNvPr>
          <p:cNvSpPr/>
          <p:nvPr/>
        </p:nvSpPr>
        <p:spPr>
          <a:xfrm>
            <a:off x="6239688" y="4002024"/>
            <a:ext cx="1518927" cy="2030476"/>
          </a:xfrm>
          <a:custGeom>
            <a:avLst/>
            <a:gdLst>
              <a:gd name="connsiteX0" fmla="*/ 1518666 w 3037459"/>
              <a:gd name="connsiteY0" fmla="*/ 0 h 4060952"/>
              <a:gd name="connsiteX1" fmla="*/ 0 w 3037459"/>
              <a:gd name="connsiteY1" fmla="*/ 1518666 h 4060952"/>
              <a:gd name="connsiteX2" fmla="*/ 0 w 3037459"/>
              <a:gd name="connsiteY2" fmla="*/ 4060952 h 4060952"/>
              <a:gd name="connsiteX3" fmla="*/ 3037460 w 3037459"/>
              <a:gd name="connsiteY3" fmla="*/ 4060952 h 4060952"/>
              <a:gd name="connsiteX4" fmla="*/ 3037460 w 3037459"/>
              <a:gd name="connsiteY4" fmla="*/ 1518666 h 4060952"/>
              <a:gd name="connsiteX5" fmla="*/ 1518793 w 3037459"/>
              <a:gd name="connsiteY5" fmla="*/ 0 h 406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459" h="4060952">
                <a:moveTo>
                  <a:pt x="1518666" y="0"/>
                </a:moveTo>
                <a:cubicBezTo>
                  <a:pt x="679959" y="0"/>
                  <a:pt x="0" y="679959"/>
                  <a:pt x="0" y="1518666"/>
                </a:cubicBezTo>
                <a:lnTo>
                  <a:pt x="0" y="4060952"/>
                </a:lnTo>
                <a:lnTo>
                  <a:pt x="3037460" y="4060952"/>
                </a:lnTo>
                <a:lnTo>
                  <a:pt x="3037460" y="1518666"/>
                </a:lnTo>
                <a:cubicBezTo>
                  <a:pt x="3037460" y="679959"/>
                  <a:pt x="2357501" y="0"/>
                  <a:pt x="1518793" y="0"/>
                </a:cubicBezTo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885C3B-6BF5-409C-A903-A55168CF0E16}"/>
              </a:ext>
            </a:extLst>
          </p:cNvPr>
          <p:cNvSpPr/>
          <p:nvPr/>
        </p:nvSpPr>
        <p:spPr>
          <a:xfrm>
            <a:off x="4434973" y="3976878"/>
            <a:ext cx="1518927" cy="2055622"/>
          </a:xfrm>
          <a:custGeom>
            <a:avLst/>
            <a:gdLst>
              <a:gd name="connsiteX0" fmla="*/ 1518793 w 3037458"/>
              <a:gd name="connsiteY0" fmla="*/ 0 h 4111243"/>
              <a:gd name="connsiteX1" fmla="*/ 0 w 3037458"/>
              <a:gd name="connsiteY1" fmla="*/ 1073785 h 4111243"/>
              <a:gd name="connsiteX2" fmla="*/ 0 w 3037458"/>
              <a:gd name="connsiteY2" fmla="*/ 4111244 h 4111243"/>
              <a:gd name="connsiteX3" fmla="*/ 3037459 w 3037458"/>
              <a:gd name="connsiteY3" fmla="*/ 4111244 h 4111243"/>
              <a:gd name="connsiteX4" fmla="*/ 3037459 w 3037458"/>
              <a:gd name="connsiteY4" fmla="*/ 1073785 h 4111243"/>
              <a:gd name="connsiteX5" fmla="*/ 1518793 w 3037458"/>
              <a:gd name="connsiteY5" fmla="*/ 0 h 411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458" h="4111243">
                <a:moveTo>
                  <a:pt x="1518793" y="0"/>
                </a:moveTo>
                <a:lnTo>
                  <a:pt x="0" y="1073785"/>
                </a:lnTo>
                <a:lnTo>
                  <a:pt x="0" y="4111244"/>
                </a:lnTo>
                <a:lnTo>
                  <a:pt x="3037459" y="4111244"/>
                </a:lnTo>
                <a:lnTo>
                  <a:pt x="3037459" y="1073785"/>
                </a:lnTo>
                <a:lnTo>
                  <a:pt x="1518793" y="0"/>
                </a:lnTo>
                <a:close/>
              </a:path>
            </a:pathLst>
          </a:custGeom>
          <a:solidFill>
            <a:srgbClr val="D05F2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1DBA2-2B96-4D6C-9653-6BA8333CCE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3024000"/>
            <a:ext cx="7200938" cy="595998"/>
          </a:xfrm>
        </p:spPr>
        <p:txBody>
          <a:bodyPr/>
          <a:lstStyle>
            <a:lvl1pPr>
              <a:defRPr sz="220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3926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A15A50-DC6B-4DD2-A846-471BF87A74F2}"/>
              </a:ext>
            </a:extLst>
          </p:cNvPr>
          <p:cNvSpPr/>
          <p:nvPr/>
        </p:nvSpPr>
        <p:spPr>
          <a:xfrm>
            <a:off x="4435036" y="3668585"/>
            <a:ext cx="1518927" cy="2236915"/>
          </a:xfrm>
          <a:custGeom>
            <a:avLst/>
            <a:gdLst>
              <a:gd name="connsiteX0" fmla="*/ 2630550 w 3037458"/>
              <a:gd name="connsiteY0" fmla="*/ 1111886 h 4473829"/>
              <a:gd name="connsiteX1" fmla="*/ 1518666 w 3037458"/>
              <a:gd name="connsiteY1" fmla="*/ 0 h 4473829"/>
              <a:gd name="connsiteX2" fmla="*/ 406781 w 3037458"/>
              <a:gd name="connsiteY2" fmla="*/ 1111886 h 4473829"/>
              <a:gd name="connsiteX3" fmla="*/ 0 w 3037458"/>
              <a:gd name="connsiteY3" fmla="*/ 1388491 h 4473829"/>
              <a:gd name="connsiteX4" fmla="*/ 0 w 3037458"/>
              <a:gd name="connsiteY4" fmla="*/ 4473829 h 4473829"/>
              <a:gd name="connsiteX5" fmla="*/ 3037459 w 3037458"/>
              <a:gd name="connsiteY5" fmla="*/ 4473829 h 4473829"/>
              <a:gd name="connsiteX6" fmla="*/ 3037459 w 3037458"/>
              <a:gd name="connsiteY6" fmla="*/ 1388491 h 4473829"/>
              <a:gd name="connsiteX7" fmla="*/ 2630678 w 3037458"/>
              <a:gd name="connsiteY7" fmla="*/ 1111886 h 44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7458" h="4473829">
                <a:moveTo>
                  <a:pt x="2630550" y="1111886"/>
                </a:moveTo>
                <a:cubicBezTo>
                  <a:pt x="2630550" y="497840"/>
                  <a:pt x="2132711" y="0"/>
                  <a:pt x="1518666" y="0"/>
                </a:cubicBezTo>
                <a:cubicBezTo>
                  <a:pt x="904621" y="0"/>
                  <a:pt x="406781" y="497840"/>
                  <a:pt x="406781" y="1111886"/>
                </a:cubicBezTo>
                <a:lnTo>
                  <a:pt x="0" y="1388491"/>
                </a:lnTo>
                <a:lnTo>
                  <a:pt x="0" y="4473829"/>
                </a:lnTo>
                <a:lnTo>
                  <a:pt x="3037459" y="4473829"/>
                </a:lnTo>
                <a:lnTo>
                  <a:pt x="3037459" y="1388491"/>
                </a:lnTo>
                <a:lnTo>
                  <a:pt x="2630678" y="1111886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7CA23A-6DB0-49C8-828D-6A9F1876F815}"/>
              </a:ext>
            </a:extLst>
          </p:cNvPr>
          <p:cNvSpPr/>
          <p:nvPr/>
        </p:nvSpPr>
        <p:spPr>
          <a:xfrm>
            <a:off x="9849053" y="3874707"/>
            <a:ext cx="1518927" cy="2030793"/>
          </a:xfrm>
          <a:custGeom>
            <a:avLst/>
            <a:gdLst>
              <a:gd name="connsiteX0" fmla="*/ 0 w 3037459"/>
              <a:gd name="connsiteY0" fmla="*/ 1294003 h 4061586"/>
              <a:gd name="connsiteX1" fmla="*/ 3037460 w 3037459"/>
              <a:gd name="connsiteY1" fmla="*/ 0 h 4061586"/>
              <a:gd name="connsiteX2" fmla="*/ 3037460 w 3037459"/>
              <a:gd name="connsiteY2" fmla="*/ 4061587 h 4061586"/>
              <a:gd name="connsiteX3" fmla="*/ 0 w 3037459"/>
              <a:gd name="connsiteY3" fmla="*/ 4061587 h 4061586"/>
              <a:gd name="connsiteX4" fmla="*/ 0 w 3037459"/>
              <a:gd name="connsiteY4" fmla="*/ 1294003 h 406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459" h="4061586">
                <a:moveTo>
                  <a:pt x="0" y="1294003"/>
                </a:moveTo>
                <a:lnTo>
                  <a:pt x="3037460" y="0"/>
                </a:lnTo>
                <a:lnTo>
                  <a:pt x="3037460" y="4061587"/>
                </a:lnTo>
                <a:lnTo>
                  <a:pt x="0" y="4061587"/>
                </a:lnTo>
                <a:lnTo>
                  <a:pt x="0" y="1294003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3408DB-0E96-4DA2-A681-27C5B32A5DFA}"/>
              </a:ext>
            </a:extLst>
          </p:cNvPr>
          <p:cNvSpPr/>
          <p:nvPr/>
        </p:nvSpPr>
        <p:spPr>
          <a:xfrm>
            <a:off x="6243942" y="3875024"/>
            <a:ext cx="1518927" cy="2030476"/>
          </a:xfrm>
          <a:custGeom>
            <a:avLst/>
            <a:gdLst>
              <a:gd name="connsiteX0" fmla="*/ 1518666 w 3037458"/>
              <a:gd name="connsiteY0" fmla="*/ 0 h 4060952"/>
              <a:gd name="connsiteX1" fmla="*/ 0 w 3037458"/>
              <a:gd name="connsiteY1" fmla="*/ 1518666 h 4060952"/>
              <a:gd name="connsiteX2" fmla="*/ 0 w 3037458"/>
              <a:gd name="connsiteY2" fmla="*/ 4060952 h 4060952"/>
              <a:gd name="connsiteX3" fmla="*/ 3037459 w 3037458"/>
              <a:gd name="connsiteY3" fmla="*/ 4060952 h 4060952"/>
              <a:gd name="connsiteX4" fmla="*/ 3037459 w 3037458"/>
              <a:gd name="connsiteY4" fmla="*/ 1518666 h 4060952"/>
              <a:gd name="connsiteX5" fmla="*/ 1518793 w 3037458"/>
              <a:gd name="connsiteY5" fmla="*/ 0 h 406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458" h="4060952">
                <a:moveTo>
                  <a:pt x="1518666" y="0"/>
                </a:moveTo>
                <a:cubicBezTo>
                  <a:pt x="679958" y="0"/>
                  <a:pt x="0" y="679959"/>
                  <a:pt x="0" y="1518666"/>
                </a:cubicBezTo>
                <a:lnTo>
                  <a:pt x="0" y="4060952"/>
                </a:lnTo>
                <a:lnTo>
                  <a:pt x="3037459" y="4060952"/>
                </a:lnTo>
                <a:lnTo>
                  <a:pt x="3037459" y="1518666"/>
                </a:lnTo>
                <a:cubicBezTo>
                  <a:pt x="3037459" y="679959"/>
                  <a:pt x="2357502" y="0"/>
                  <a:pt x="1518793" y="0"/>
                </a:cubicBezTo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A79852-7EBB-4E47-81B3-765D72B58DB8}"/>
              </a:ext>
            </a:extLst>
          </p:cNvPr>
          <p:cNvSpPr/>
          <p:nvPr/>
        </p:nvSpPr>
        <p:spPr>
          <a:xfrm>
            <a:off x="8044402" y="3849878"/>
            <a:ext cx="1518863" cy="2055622"/>
          </a:xfrm>
          <a:custGeom>
            <a:avLst/>
            <a:gdLst>
              <a:gd name="connsiteX0" fmla="*/ 1518666 w 3037330"/>
              <a:gd name="connsiteY0" fmla="*/ 0 h 4111243"/>
              <a:gd name="connsiteX1" fmla="*/ 0 w 3037330"/>
              <a:gd name="connsiteY1" fmla="*/ 1073785 h 4111243"/>
              <a:gd name="connsiteX2" fmla="*/ 0 w 3037330"/>
              <a:gd name="connsiteY2" fmla="*/ 4111244 h 4111243"/>
              <a:gd name="connsiteX3" fmla="*/ 3037331 w 3037330"/>
              <a:gd name="connsiteY3" fmla="*/ 4111244 h 4111243"/>
              <a:gd name="connsiteX4" fmla="*/ 3037331 w 3037330"/>
              <a:gd name="connsiteY4" fmla="*/ 1073785 h 4111243"/>
              <a:gd name="connsiteX5" fmla="*/ 1518666 w 3037330"/>
              <a:gd name="connsiteY5" fmla="*/ 0 h 411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7330" h="4111243">
                <a:moveTo>
                  <a:pt x="1518666" y="0"/>
                </a:moveTo>
                <a:lnTo>
                  <a:pt x="0" y="1073785"/>
                </a:lnTo>
                <a:lnTo>
                  <a:pt x="0" y="4111244"/>
                </a:lnTo>
                <a:lnTo>
                  <a:pt x="3037331" y="4111244"/>
                </a:lnTo>
                <a:lnTo>
                  <a:pt x="3037331" y="1073785"/>
                </a:lnTo>
                <a:lnTo>
                  <a:pt x="1518666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C6EE231-548A-4CA0-AA42-4BF05604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50000"/>
            <a:ext cx="7200938" cy="1080000"/>
          </a:xfrm>
        </p:spPr>
        <p:txBody>
          <a:bodyPr/>
          <a:lstStyle>
            <a:lvl1pPr>
              <a:defRPr sz="4000" spc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D194763-A8BE-4D38-ADA5-D3174A9EE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2124000"/>
            <a:ext cx="7200938" cy="108000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200" spc="-20" baseline="0">
                <a:solidFill>
                  <a:schemeClr val="bg2"/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04CB5-AB2A-40CB-B0BC-E38D806D1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21B43-1313-457A-8DF6-A2885A50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AU"/>
              <a:t>Southside Justice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875A0-EB6E-4072-B83C-4F5A08DF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25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Text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575" y="468000"/>
            <a:ext cx="7020000" cy="10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6ABB36-7F3C-4F2B-9095-F449BAF68C69}"/>
              </a:ext>
            </a:extLst>
          </p:cNvPr>
          <p:cNvSpPr/>
          <p:nvPr/>
        </p:nvSpPr>
        <p:spPr>
          <a:xfrm>
            <a:off x="0" y="825500"/>
            <a:ext cx="3389754" cy="5080000"/>
          </a:xfrm>
          <a:custGeom>
            <a:avLst/>
            <a:gdLst>
              <a:gd name="connsiteX0" fmla="*/ 0 w 6778625"/>
              <a:gd name="connsiteY0" fmla="*/ 2518791 h 10160000"/>
              <a:gd name="connsiteX1" fmla="*/ 0 w 6778625"/>
              <a:gd name="connsiteY1" fmla="*/ 10160000 h 10160000"/>
              <a:gd name="connsiteX2" fmla="*/ 6778625 w 6778625"/>
              <a:gd name="connsiteY2" fmla="*/ 10160000 h 10160000"/>
              <a:gd name="connsiteX3" fmla="*/ 6778625 w 6778625"/>
              <a:gd name="connsiteY3" fmla="*/ 0 h 10160000"/>
              <a:gd name="connsiteX4" fmla="*/ 0 w 6778625"/>
              <a:gd name="connsiteY4" fmla="*/ 2518791 h 10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8625" h="10160000">
                <a:moveTo>
                  <a:pt x="0" y="2518791"/>
                </a:moveTo>
                <a:lnTo>
                  <a:pt x="0" y="10160000"/>
                </a:lnTo>
                <a:lnTo>
                  <a:pt x="6778625" y="10160000"/>
                </a:lnTo>
                <a:lnTo>
                  <a:pt x="6778625" y="0"/>
                </a:lnTo>
                <a:lnTo>
                  <a:pt x="0" y="2518791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70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2AD0E99-8233-460F-BC28-4031F70E3A7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10575" y="2124000"/>
            <a:ext cx="7020000" cy="3960000"/>
          </a:xfrm>
        </p:spPr>
        <p:txBody>
          <a:bodyPr/>
          <a:lstStyle/>
          <a:p>
            <a:pPr lvl="0"/>
            <a:r>
              <a:rPr lang="en-US"/>
              <a:t>Click an icon to add content, or insert text here. Click the Increase List Level button for styles. Level 1 body text, level 2 subheading, level 3-5 bullets. Click the Decrease List Level button to move backwards through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92682-FC69-4AB5-B8DF-010A5EC820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E12AAD-81D2-4FB7-A273-CC20C98C80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98A0E-627E-488A-939C-F30D9BFC68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453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827E9-8AC8-2342-CE81-2DFC5E8F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1F8BD-819F-1D68-728D-DE2F5D175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ADEC-7CD0-A34B-B752-F08CFEEEE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3B94-62DD-4A48-8447-ABF51408E7A2}" type="datetimeFigureOut">
              <a:rPr lang="en-AU" smtClean="0"/>
              <a:t>25/03/2024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D184F-F254-6CCF-97E9-042628584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12904-6C00-4511-83AB-5EE0E4C8E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4C7E-0040-49FE-9690-ACF6F682466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50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88900" y="6559361"/>
            <a:ext cx="3251200" cy="2444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extLst/>
          </a:lstStyle>
          <a:p>
            <a:fld id="{F30C84A2-23CF-44F5-B813-5187ED5C7D1C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3994204" y="6558153"/>
            <a:ext cx="61976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10896600" y="6559361"/>
            <a:ext cx="12192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custDataLst>
      <p:tags r:id="rId7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19" r:id="rId3"/>
    <p:sldLayoutId id="2147483652" r:id="rId4"/>
    <p:sldLayoutId id="2147483669" r:id="rId5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4000" b="1" cap="all" baseline="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v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v"/>
        <a:defRPr sz="1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v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468000"/>
            <a:ext cx="10556218" cy="10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124000"/>
            <a:ext cx="10556218" cy="396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249600"/>
            <a:ext cx="2743200" cy="27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AU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2800" y="6249600"/>
            <a:ext cx="4114800" cy="27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1200" spc="0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Southside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000" y="6249600"/>
            <a:ext cx="2743200" cy="27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85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91" r:id="rId3"/>
    <p:sldLayoutId id="2147483684" r:id="rId4"/>
    <p:sldLayoutId id="2147483685" r:id="rId5"/>
    <p:sldLayoutId id="2147483688" r:id="rId6"/>
    <p:sldLayoutId id="2147483686" r:id="rId7"/>
    <p:sldLayoutId id="2147483687" r:id="rId8"/>
  </p:sldLayoutIdLst>
  <p:hf hdr="0"/>
  <p:txStyles>
    <p:titleStyle>
      <a:lvl1pPr algn="l" defTabSz="914263" rtl="0" eaLnBrk="1" latinLnBrk="0" hangingPunct="1">
        <a:lnSpc>
          <a:spcPts val="48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263" rtl="0" eaLnBrk="1" latinLnBrk="0" hangingPunct="1">
        <a:lnSpc>
          <a:spcPct val="94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63" rtl="0" eaLnBrk="1" latinLnBrk="0" hangingPunct="1">
        <a:lnSpc>
          <a:spcPct val="94000"/>
        </a:lnSpc>
        <a:spcBef>
          <a:spcPts val="500"/>
        </a:spcBef>
        <a:spcAft>
          <a:spcPts val="400"/>
        </a:spcAft>
        <a:buFont typeface="Arial" panose="020B0604020202020204" pitchFamily="34" charset="0"/>
        <a:buNone/>
        <a:defRPr sz="2200" kern="1200" spc="-30" baseline="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26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Wingdings" panose="05000000000000000000" pitchFamily="2" charset="2"/>
        <a:buChar char="w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Haffer XH" pitchFamily="50" charset="0"/>
        <a:buChar char="–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1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99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117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13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263" rtl="0" eaLnBrk="1" latinLnBrk="0" hangingPunct="1">
        <a:lnSpc>
          <a:spcPct val="94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63" rtl="0" eaLnBrk="1" latinLnBrk="0" hangingPunct="1">
        <a:lnSpc>
          <a:spcPct val="94000"/>
        </a:lnSpc>
        <a:spcBef>
          <a:spcPts val="500"/>
        </a:spcBef>
        <a:spcAft>
          <a:spcPts val="400"/>
        </a:spcAft>
        <a:buFont typeface="Arial" panose="020B0604020202020204" pitchFamily="34" charset="0"/>
        <a:buNone/>
        <a:defRPr sz="1400" b="1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26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Wingdings" panose="05000000000000000000" pitchFamily="2" charset="2"/>
        <a:buChar char="w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Haffer XH" pitchFamily="50" charset="0"/>
        <a:buChar char="–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1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99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117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13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E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468000"/>
            <a:ext cx="10556218" cy="10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124000"/>
            <a:ext cx="10556218" cy="396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249600"/>
            <a:ext cx="2743200" cy="27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AU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2800" y="6249600"/>
            <a:ext cx="4114800" cy="27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1200" spc="0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Southside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000" y="6249600"/>
            <a:ext cx="2743200" cy="27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2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9" r:id="rId3"/>
    <p:sldLayoutId id="2147483662" r:id="rId4"/>
    <p:sldLayoutId id="2147483664" r:id="rId5"/>
    <p:sldLayoutId id="2147483666" r:id="rId6"/>
  </p:sldLayoutIdLst>
  <p:hf hdr="0"/>
  <p:txStyles>
    <p:titleStyle>
      <a:lvl1pPr algn="l" defTabSz="914263" rtl="0" eaLnBrk="1" latinLnBrk="0" hangingPunct="1">
        <a:lnSpc>
          <a:spcPts val="48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263" rtl="0" eaLnBrk="1" latinLnBrk="0" hangingPunct="1">
        <a:lnSpc>
          <a:spcPct val="94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63" rtl="0" eaLnBrk="1" latinLnBrk="0" hangingPunct="1">
        <a:lnSpc>
          <a:spcPct val="94000"/>
        </a:lnSpc>
        <a:spcBef>
          <a:spcPts val="500"/>
        </a:spcBef>
        <a:spcAft>
          <a:spcPts val="400"/>
        </a:spcAft>
        <a:buFont typeface="Arial" panose="020B0604020202020204" pitchFamily="34" charset="0"/>
        <a:buNone/>
        <a:defRPr sz="22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26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Wingdings" panose="05000000000000000000" pitchFamily="2" charset="2"/>
        <a:buChar char="w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Haffer XH" pitchFamily="50" charset="0"/>
        <a:buChar char="–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1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99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117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13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263" rtl="0" eaLnBrk="1" latinLnBrk="0" hangingPunct="1">
        <a:lnSpc>
          <a:spcPct val="94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63" rtl="0" eaLnBrk="1" latinLnBrk="0" hangingPunct="1">
        <a:lnSpc>
          <a:spcPct val="94000"/>
        </a:lnSpc>
        <a:spcBef>
          <a:spcPts val="500"/>
        </a:spcBef>
        <a:spcAft>
          <a:spcPts val="400"/>
        </a:spcAft>
        <a:buFont typeface="Arial" panose="020B0604020202020204" pitchFamily="34" charset="0"/>
        <a:buNone/>
        <a:defRPr sz="1400" b="1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26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Wingdings" panose="05000000000000000000" pitchFamily="2" charset="2"/>
        <a:buChar char="w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Haffer XH" pitchFamily="50" charset="0"/>
        <a:buChar char="–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1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99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117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13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468000"/>
            <a:ext cx="10556218" cy="10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124000"/>
            <a:ext cx="10556218" cy="396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249600"/>
            <a:ext cx="2743200" cy="27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AU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2800" y="6249600"/>
            <a:ext cx="4114800" cy="27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1200" spc="0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Southside Justice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8000" y="6249600"/>
            <a:ext cx="2743200" cy="27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F94E714-1F5F-4A98-8B01-930949478D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55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3" r:id="rId2"/>
    <p:sldLayoutId id="2147483714" r:id="rId3"/>
    <p:sldLayoutId id="2147483702" r:id="rId4"/>
    <p:sldLayoutId id="2147483703" r:id="rId5"/>
    <p:sldLayoutId id="2147483706" r:id="rId6"/>
    <p:sldLayoutId id="2147483716" r:id="rId7"/>
    <p:sldLayoutId id="2147483717" r:id="rId8"/>
  </p:sldLayoutIdLst>
  <p:hf hdr="0"/>
  <p:txStyles>
    <p:titleStyle>
      <a:lvl1pPr algn="l" defTabSz="914263" rtl="0" eaLnBrk="1" latinLnBrk="0" hangingPunct="1">
        <a:lnSpc>
          <a:spcPts val="48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263" rtl="0" eaLnBrk="1" latinLnBrk="0" hangingPunct="1">
        <a:lnSpc>
          <a:spcPct val="94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63" rtl="0" eaLnBrk="1" latinLnBrk="0" hangingPunct="1">
        <a:lnSpc>
          <a:spcPct val="94000"/>
        </a:lnSpc>
        <a:spcBef>
          <a:spcPts val="500"/>
        </a:spcBef>
        <a:spcAft>
          <a:spcPts val="400"/>
        </a:spcAft>
        <a:buFont typeface="Arial" panose="020B0604020202020204" pitchFamily="34" charset="0"/>
        <a:buNone/>
        <a:defRPr sz="22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26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Wingdings" panose="05000000000000000000" pitchFamily="2" charset="2"/>
        <a:buChar char="w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Haffer XH" pitchFamily="50" charset="0"/>
        <a:buChar char="–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1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99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117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13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263" rtl="0" eaLnBrk="1" latinLnBrk="0" hangingPunct="1">
        <a:lnSpc>
          <a:spcPct val="94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63" rtl="0" eaLnBrk="1" latinLnBrk="0" hangingPunct="1">
        <a:lnSpc>
          <a:spcPct val="94000"/>
        </a:lnSpc>
        <a:spcBef>
          <a:spcPts val="500"/>
        </a:spcBef>
        <a:spcAft>
          <a:spcPts val="400"/>
        </a:spcAft>
        <a:buFont typeface="Arial" panose="020B0604020202020204" pitchFamily="34" charset="0"/>
        <a:buNone/>
        <a:defRPr sz="1400" b="1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263" rtl="0" eaLnBrk="1" latinLnBrk="0" hangingPunct="1">
        <a:lnSpc>
          <a:spcPct val="94000"/>
        </a:lnSpc>
        <a:spcBef>
          <a:spcPts val="6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Wingdings" panose="05000000000000000000" pitchFamily="2" charset="2"/>
        <a:buChar char="w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Haffer XH" pitchFamily="50" charset="0"/>
        <a:buChar char="–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1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99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117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1350000" indent="-180000" algn="l" defTabSz="914263" rtl="0" eaLnBrk="1" latinLnBrk="0" hangingPunct="1">
        <a:lnSpc>
          <a:spcPct val="94000"/>
        </a:lnSpc>
        <a:spcBef>
          <a:spcPts val="300"/>
        </a:spcBef>
        <a:spcAft>
          <a:spcPts val="300"/>
        </a:spcAft>
        <a:buClr>
          <a:schemeClr val="tx2"/>
        </a:buClr>
        <a:buSzPct val="100000"/>
        <a:buFont typeface="Symbol" panose="05050102010706020507" pitchFamily="18" charset="2"/>
        <a:buChar char="·"/>
        <a:defRPr sz="1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legalaid.vic.gov.au/recovery-order-ki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uthsidejustice.org.au" TargetMode="External"/><Relationship Id="rId2" Type="http://schemas.openxmlformats.org/officeDocument/2006/relationships/hyperlink" Target="https://southsidejustice.org.au/our_work/online-referral" TargetMode="Externa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73E2-3753-2748-7E28-7FD7B9CA8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520" y="269940"/>
            <a:ext cx="9144000" cy="12899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6B76"/>
                </a:solidFill>
                <a:latin typeface="Arial Rounded MT Bold" panose="020F0704030504030204" pitchFamily="34" charset="0"/>
              </a:rPr>
              <a:t>Bayside Peninsula Integrated Family Violence Partnership</a:t>
            </a:r>
            <a:endParaRPr lang="en-AU" sz="3600" dirty="0">
              <a:solidFill>
                <a:srgbClr val="006B7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7934A-482A-6051-AE9D-8603BA4FA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6357"/>
            <a:ext cx="9144000" cy="196528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Family Law Webinar</a:t>
            </a:r>
          </a:p>
          <a:p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25</a:t>
            </a:r>
            <a:r>
              <a:rPr lang="en-US" sz="3600" baseline="30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March 2024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A11053-AAB0-5757-A7B9-73FDBBC4CE33}"/>
              </a:ext>
            </a:extLst>
          </p:cNvPr>
          <p:cNvSpPr/>
          <p:nvPr/>
        </p:nvSpPr>
        <p:spPr>
          <a:xfrm>
            <a:off x="3762103" y="1888009"/>
            <a:ext cx="4606834" cy="45719"/>
          </a:xfrm>
          <a:prstGeom prst="roundRect">
            <a:avLst/>
          </a:prstGeom>
          <a:solidFill>
            <a:srgbClr val="FCC198"/>
          </a:solidFill>
          <a:ln>
            <a:solidFill>
              <a:srgbClr val="FCC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1A10D9E-DA49-047D-50D7-8CEDD39D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5" y="5009903"/>
            <a:ext cx="3975910" cy="145146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AD1992D-BB2C-3F89-A042-F82A8154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375225"/>
            <a:ext cx="2386968" cy="23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ED60E42-394B-973B-5BFD-A28006D6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8" y="5103785"/>
            <a:ext cx="3390900" cy="92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6AE8-D04E-5B77-6826-7DB3BAAF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Family violence and Safety 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FE63-3330-45C5-E669-8E5625DEF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Focus on family violence in reforms.  </a:t>
            </a:r>
          </a:p>
          <a:p>
            <a:r>
              <a:rPr lang="en-AU" dirty="0"/>
              <a:t>Language of “safety” not previously used in Act, but now prominent feature. </a:t>
            </a:r>
          </a:p>
          <a:p>
            <a:r>
              <a:rPr lang="en-AU" dirty="0"/>
              <a:t>1</a:t>
            </a:r>
            <a:r>
              <a:rPr lang="en-AU" baseline="30000" dirty="0"/>
              <a:t>st</a:t>
            </a:r>
            <a:r>
              <a:rPr lang="en-AU" dirty="0"/>
              <a:t> consideration in list: </a:t>
            </a:r>
            <a:r>
              <a:rPr lang="en-US" dirty="0"/>
              <a:t>“What arrangements would promote the safety of both the child and each person who has care of the child” </a:t>
            </a:r>
            <a:r>
              <a:rPr lang="en-AU" dirty="0"/>
              <a:t>(including safety from family violence, abuse, neglect, or other harm). </a:t>
            </a:r>
            <a:endParaRPr lang="en-US" dirty="0"/>
          </a:p>
          <a:p>
            <a:r>
              <a:rPr lang="en-US" dirty="0"/>
              <a:t>Looks at safety of child and other caregivers explicitly.</a:t>
            </a:r>
          </a:p>
          <a:p>
            <a:r>
              <a:rPr lang="en-US" dirty="0"/>
              <a:t>New s60CC(3): FV history, FVIOs, abuse &amp; neglect. </a:t>
            </a:r>
          </a:p>
          <a:p>
            <a:r>
              <a:rPr lang="en-US" dirty="0"/>
              <a:t>New Information Sharing provisions assist more information about safety/risk to be put before Court - safer outcomes.  </a:t>
            </a:r>
          </a:p>
        </p:txBody>
      </p:sp>
    </p:spTree>
    <p:extLst>
      <p:ext uri="{BB962C8B-B14F-4D97-AF65-F5344CB8AC3E}">
        <p14:creationId xmlns:p14="http://schemas.microsoft.com/office/powerpoint/2010/main" val="98786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3FF5-3BDC-57C9-8BBD-90ECC8E7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Making long-term decisions then 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26E3-440E-941D-645C-65CD1B71A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Education (schools), religion and healthcare as examples. </a:t>
            </a:r>
          </a:p>
          <a:p>
            <a:r>
              <a:rPr lang="en-AU" dirty="0"/>
              <a:t>Presumption of “equal shared parental responsibility” (ESPR) gone. </a:t>
            </a:r>
          </a:p>
          <a:p>
            <a:r>
              <a:rPr lang="en-AU" dirty="0"/>
              <a:t>Presumption related to making joint decisions about major long-term decisions BUT often misunderstood to create a right to “equal time” arrangements.  </a:t>
            </a:r>
          </a:p>
          <a:p>
            <a:r>
              <a:rPr lang="en-AU" dirty="0"/>
              <a:t>If Court made order for ESPR, had to consider making order for equal time or substantial and significant time – led to confusion about law.  Courts and lawyers often “danced” through these. </a:t>
            </a:r>
          </a:p>
          <a:p>
            <a:r>
              <a:rPr lang="en-AU" dirty="0"/>
              <a:t>Concerns misunderstanding meant parents agreed to unsafe or unfair arrangements, or matters would not settle. </a:t>
            </a:r>
          </a:p>
          <a:p>
            <a:r>
              <a:rPr lang="en-AU" dirty="0"/>
              <a:t>Commonly held view: MRA groups lobbied for ESPR regime  </a:t>
            </a:r>
          </a:p>
          <a:p>
            <a:r>
              <a:rPr lang="en-AU" dirty="0"/>
              <a:t>New language: “joint” not “equal” – removes loaded language.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3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2377-E081-78C2-8576-0E22DE40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Making long-term decisions now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7F163-3C8A-5B0E-8D71-8E49A185E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Court doesn’t have to presume in best interests of child for parents to make long-term decisions jointly. </a:t>
            </a:r>
          </a:p>
          <a:p>
            <a:r>
              <a:rPr lang="en-AU" dirty="0"/>
              <a:t>Court now only considers what is in best interests of child on case-by-case basis. </a:t>
            </a:r>
          </a:p>
          <a:p>
            <a:r>
              <a:rPr lang="en-AU" dirty="0"/>
              <a:t>Many victim-survivors seek sole parental responsibility to they don’t have to consult with perpetrator.  Perhaps now not on back foot? </a:t>
            </a:r>
          </a:p>
          <a:p>
            <a:r>
              <a:rPr lang="en-AU" dirty="0"/>
              <a:t>New provision – parents encouraged to consult on long-term issues </a:t>
            </a:r>
            <a:r>
              <a:rPr lang="en-AU" b="1" dirty="0"/>
              <a:t>unless not safe to do so </a:t>
            </a:r>
            <a:r>
              <a:rPr lang="en-AU" dirty="0"/>
              <a:t>or Court order otherwise, </a:t>
            </a:r>
          </a:p>
          <a:p>
            <a:r>
              <a:rPr lang="en-AU" dirty="0"/>
              <a:t>Unclear how Courts will interpret this. </a:t>
            </a:r>
          </a:p>
          <a:p>
            <a:r>
              <a:rPr lang="en-AU" dirty="0"/>
              <a:t>Clients may need legal advice as potential grey areas.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8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EB16-715C-FD69-B9DE-E05F120B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Independent Children’s Lawyers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8337-1479-8850-FB5C-BB1958CC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Represent child’s best interests in family law cases. </a:t>
            </a:r>
          </a:p>
          <a:p>
            <a:r>
              <a:rPr lang="en-AU" dirty="0"/>
              <a:t>New requirement for ICLs to meet with child and provide an opportunity to express a view. </a:t>
            </a:r>
          </a:p>
          <a:p>
            <a:r>
              <a:rPr lang="en-AU" dirty="0"/>
              <a:t>Does not apply to children under 5. </a:t>
            </a:r>
          </a:p>
          <a:p>
            <a:r>
              <a:rPr lang="en-AU" dirty="0"/>
              <a:t>Aims to better facilitate the participation of children in FL cases while safeguarding their wellbeing.</a:t>
            </a:r>
          </a:p>
          <a:p>
            <a:r>
              <a:rPr lang="en-AU" dirty="0"/>
              <a:t>Child can refuse! There is no compulsion.</a:t>
            </a:r>
          </a:p>
          <a:p>
            <a:r>
              <a:rPr lang="en-AU" dirty="0"/>
              <a:t>ICL can choose best way to seek the views.</a:t>
            </a:r>
          </a:p>
          <a:p>
            <a:r>
              <a:rPr lang="en-AU" dirty="0"/>
              <a:t>ICL doesn’t have to meet in exceptional circs, such as if it would expose child to risk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6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0087-7D84-AF38-1607-87930A4C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Changing final orders 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3ED5A-C90F-F3DF-37BB-4CB65F4F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Current caselaw is Rice v Asplund.</a:t>
            </a:r>
            <a:br>
              <a:rPr lang="en-AU" dirty="0"/>
            </a:br>
            <a:endParaRPr lang="en-AU" dirty="0"/>
          </a:p>
          <a:p>
            <a:r>
              <a:rPr lang="en-AU" dirty="0"/>
              <a:t>Requires significant change of circumstances since final parenting order made </a:t>
            </a:r>
            <a:r>
              <a:rPr lang="en-AU" u="sng" dirty="0"/>
              <a:t>and</a:t>
            </a:r>
            <a:r>
              <a:rPr lang="en-AU" dirty="0"/>
              <a:t> Court satisfied in best interest of child to change orders.  </a:t>
            </a:r>
            <a:br>
              <a:rPr lang="en-AU" dirty="0"/>
            </a:br>
            <a:endParaRPr lang="en-AU" dirty="0"/>
          </a:p>
          <a:p>
            <a:r>
              <a:rPr lang="en-AU" dirty="0"/>
              <a:t>Example – father assaults mother at changeover in front of child after final orders made. </a:t>
            </a:r>
            <a:br>
              <a:rPr lang="en-AU" dirty="0"/>
            </a:br>
            <a:endParaRPr lang="en-AU" dirty="0"/>
          </a:p>
          <a:p>
            <a:r>
              <a:rPr lang="en-AU" dirty="0"/>
              <a:t>The  rule has been codified – that is, put into the Family Law Act. </a:t>
            </a:r>
            <a:br>
              <a:rPr lang="en-AU" dirty="0"/>
            </a:br>
            <a:endParaRPr lang="en-AU" dirty="0"/>
          </a:p>
          <a:p>
            <a:r>
              <a:rPr lang="en-AU" dirty="0"/>
              <a:t>Easier to explain the law to parents rather than citing caselaw at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9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3196-9A2D-7E64-DB87-AB975775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Systems abuse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9615-8A56-55F7-F4BE-B139EBB3E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Courts will have power to make “harmful proceedings” orders. </a:t>
            </a:r>
            <a:br>
              <a:rPr lang="en-AU" dirty="0"/>
            </a:br>
            <a:endParaRPr lang="en-AU" dirty="0"/>
          </a:p>
          <a:p>
            <a:r>
              <a:rPr lang="en-AU" dirty="0"/>
              <a:t>Aim is to prevent systems abuse in form of repeated, frivolous applications. </a:t>
            </a:r>
            <a:br>
              <a:rPr lang="en-AU" dirty="0"/>
            </a:br>
            <a:endParaRPr lang="en-AU" dirty="0"/>
          </a:p>
          <a:p>
            <a:r>
              <a:rPr lang="en-AU" dirty="0"/>
              <a:t>Court need to be satisfied on reasonable grounds that further proceedings would be harmful to the respondent. </a:t>
            </a:r>
            <a:br>
              <a:rPr lang="en-AU" dirty="0"/>
            </a:br>
            <a:endParaRPr lang="en-AU" dirty="0"/>
          </a:p>
          <a:p>
            <a:r>
              <a:rPr lang="en-AU" dirty="0"/>
              <a:t>Applicant would need leave of Court to make further applications. </a:t>
            </a:r>
            <a:br>
              <a:rPr lang="en-AU" dirty="0"/>
            </a:br>
            <a:endParaRPr lang="en-AU" dirty="0"/>
          </a:p>
          <a:p>
            <a:r>
              <a:rPr lang="en-AU" dirty="0"/>
              <a:t>Respondent can choose whether they wish to be notified about further applications or remain unaware (if leave not given). </a:t>
            </a:r>
            <a:br>
              <a:rPr lang="en-AU" dirty="0"/>
            </a:b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3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321C-BCA8-4B61-569C-4B7B7AED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Property and family violence changes 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FD178-1B3D-9BDE-56D4-CA9CDB39F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Simplification and clarity in the approach courts will take when considering family violence in property settlements. </a:t>
            </a:r>
            <a:br>
              <a:rPr lang="en-AU" dirty="0"/>
            </a:br>
            <a:endParaRPr lang="en-AU" dirty="0"/>
          </a:p>
          <a:p>
            <a:r>
              <a:rPr lang="en-AU" dirty="0"/>
              <a:t>Aims to acknowledge and recognise the long-term harm family violence can cause and the financial impact it carries.</a:t>
            </a:r>
            <a:br>
              <a:rPr lang="en-AU" dirty="0"/>
            </a:br>
            <a:endParaRPr lang="en-AU" dirty="0"/>
          </a:p>
          <a:p>
            <a:r>
              <a:rPr lang="en-AU" dirty="0"/>
              <a:t>Opportunities for victim –survivors of family violence to ensure they receive a fair property split.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3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5DE7-8FFA-C231-12B0-1ED8ACC2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PCLC referrals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B5DD-9C91-2CF5-E807-85CAEB1C0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US" dirty="0"/>
              <a:t>Referrals to PCLC for advice (will be triaged on spot): </a:t>
            </a:r>
            <a:br>
              <a:rPr lang="en-US" dirty="0"/>
            </a:br>
            <a:endParaRPr lang="en-US" dirty="0"/>
          </a:p>
          <a:p>
            <a:pPr marL="1257300" lvl="3" indent="0">
              <a:buNone/>
            </a:pPr>
            <a:r>
              <a:rPr lang="en-AU" sz="2600" dirty="0"/>
              <a:t>Peninsula Community Legal </a:t>
            </a:r>
            <a:r>
              <a:rPr lang="en-AU" sz="2400" dirty="0"/>
              <a:t>Centre </a:t>
            </a:r>
          </a:p>
          <a:p>
            <a:pPr marL="1257300" lvl="3" indent="0">
              <a:buNone/>
            </a:pPr>
            <a:r>
              <a:rPr lang="en-AU" sz="2400" dirty="0"/>
              <a:t>Phone:	9783 3600</a:t>
            </a:r>
          </a:p>
          <a:p>
            <a:pPr marL="1257300" lvl="3" indent="0">
              <a:buNone/>
            </a:pPr>
            <a:r>
              <a:rPr lang="en-AU" sz="2400" dirty="0"/>
              <a:t>Website: 	www.pclc.org.au</a:t>
            </a:r>
          </a:p>
          <a:p>
            <a:endParaRPr lang="en-AU" dirty="0"/>
          </a:p>
          <a:p>
            <a:r>
              <a:rPr lang="en-AU" dirty="0"/>
              <a:t>Victoria Legal Aid – Legal Help line: 1300 792 387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2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77934A-482A-6051-AE9D-8603BA4FA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629"/>
            <a:ext cx="9144000" cy="92415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Family Law Webinar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A11053-AAB0-5757-A7B9-73FDBBC4CE33}"/>
              </a:ext>
            </a:extLst>
          </p:cNvPr>
          <p:cNvSpPr/>
          <p:nvPr/>
        </p:nvSpPr>
        <p:spPr>
          <a:xfrm>
            <a:off x="3675393" y="1268028"/>
            <a:ext cx="4606834" cy="45719"/>
          </a:xfrm>
          <a:prstGeom prst="roundRect">
            <a:avLst/>
          </a:prstGeom>
          <a:solidFill>
            <a:srgbClr val="FCC198"/>
          </a:solidFill>
          <a:ln>
            <a:solidFill>
              <a:srgbClr val="FCC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1A10D9E-DA49-047D-50D7-8CEDD39D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5" y="5009903"/>
            <a:ext cx="3975910" cy="14514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0BFC86C-E787-4688-2861-88356DEB9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810" y="2520390"/>
            <a:ext cx="9144000" cy="1289911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6B76"/>
                </a:solidFill>
                <a:latin typeface="Arial Rounded MT Bold" panose="020F0704030504030204" pitchFamily="34" charset="0"/>
              </a:rPr>
              <a:t>Break</a:t>
            </a:r>
            <a:endParaRPr lang="en-AU" sz="8000" dirty="0">
              <a:solidFill>
                <a:srgbClr val="006B7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E02B5A-AA9A-4848-A311-C98F5BDE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153448"/>
            <a:ext cx="7200938" cy="1800000"/>
          </a:xfrm>
        </p:spPr>
        <p:txBody>
          <a:bodyPr/>
          <a:lstStyle/>
          <a:p>
            <a:r>
              <a:rPr lang="en-AU"/>
              <a:t>Family Law Case Study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C1D10-C3EF-425D-81F2-A92CEAB46F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2655449"/>
            <a:ext cx="7200938" cy="595998"/>
          </a:xfrm>
        </p:spPr>
        <p:txBody>
          <a:bodyPr/>
          <a:lstStyle/>
          <a:p>
            <a:r>
              <a:rPr lang="en-AU"/>
              <a:t>Leeah Caverzan (she/her) - Lawyer</a:t>
            </a:r>
          </a:p>
          <a:p>
            <a:r>
              <a:rPr lang="en-AU"/>
              <a:t>Lloyd Murphy (he/him) - Lawyer</a:t>
            </a:r>
          </a:p>
        </p:txBody>
      </p:sp>
    </p:spTree>
    <p:extLst>
      <p:ext uri="{BB962C8B-B14F-4D97-AF65-F5344CB8AC3E}">
        <p14:creationId xmlns:p14="http://schemas.microsoft.com/office/powerpoint/2010/main" val="200987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77934A-482A-6051-AE9D-8603BA4FA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698" y="326572"/>
            <a:ext cx="8482148" cy="954822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Acknowledgement of Country</a:t>
            </a:r>
            <a:endParaRPr lang="en-AU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A11053-AAB0-5757-A7B9-73FDBBC4CE33}"/>
              </a:ext>
            </a:extLst>
          </p:cNvPr>
          <p:cNvSpPr/>
          <p:nvPr/>
        </p:nvSpPr>
        <p:spPr>
          <a:xfrm>
            <a:off x="1193075" y="1015110"/>
            <a:ext cx="5456378" cy="59711"/>
          </a:xfrm>
          <a:prstGeom prst="roundRect">
            <a:avLst/>
          </a:prstGeom>
          <a:solidFill>
            <a:srgbClr val="FCC198"/>
          </a:solidFill>
          <a:ln>
            <a:solidFill>
              <a:srgbClr val="FCC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1A10D9E-DA49-047D-50D7-8CEDD39D06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02" y="326572"/>
            <a:ext cx="1798181" cy="656454"/>
          </a:xfrm>
          <a:prstGeom prst="rect">
            <a:avLst/>
          </a:prstGeom>
        </p:spPr>
      </p:pic>
      <p:pic>
        <p:nvPicPr>
          <p:cNvPr id="1026" name="Picture 2" descr="Australian Aboriginal Flag - Wikipedia">
            <a:extLst>
              <a:ext uri="{FF2B5EF4-FFF2-40B4-BE49-F238E27FC236}">
                <a16:creationId xmlns:a16="http://schemas.microsoft.com/office/drawing/2014/main" id="{30261E9C-33A0-09E2-E8C1-0FED08A4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71" y="2076450"/>
            <a:ext cx="45148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4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8135-9864-4C41-91A4-CDEC3032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50000"/>
            <a:ext cx="7465592" cy="1080000"/>
          </a:xfrm>
        </p:spPr>
        <p:txBody>
          <a:bodyPr/>
          <a:lstStyle/>
          <a:p>
            <a:r>
              <a:rPr lang="en-AU"/>
              <a:t>Acknowledgement of Country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12434-4045-4456-8989-DC898D7C3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Boon Wurrung Country </a:t>
            </a:r>
          </a:p>
          <a:p>
            <a:r>
              <a:rPr lang="en-AU"/>
              <a:t>Kulin Nation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A5165-3AE5-4958-AFA3-486B3C12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Date: 25 March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7A797-7D19-4E73-BCA9-DE122C21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BC98C-F27B-4567-ABF7-2EB9E23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413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C8E-722B-5564-0620-2BB0A4B7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Samantha &amp; Rob	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6B972-ABA4-A9C7-0643-1C9F2298F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 case study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3359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D0DB-DBB3-4156-93AC-45EB2DA3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22</a:t>
            </a:fld>
            <a:endParaRPr lang="en-AU"/>
          </a:p>
        </p:txBody>
      </p:sp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F7DA2C3F-88EF-DA23-81BC-B84A53202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393" y="2436030"/>
            <a:ext cx="2984660" cy="2984660"/>
          </a:xfrm>
          <a:prstGeom prst="rect">
            <a:avLst/>
          </a:prstGeom>
        </p:spPr>
      </p:pic>
      <p:pic>
        <p:nvPicPr>
          <p:cNvPr id="19" name="Graphic 18" descr="Child with balloon with solid fill">
            <a:extLst>
              <a:ext uri="{FF2B5EF4-FFF2-40B4-BE49-F238E27FC236}">
                <a16:creationId xmlns:a16="http://schemas.microsoft.com/office/drawing/2014/main" id="{25B673E9-0204-6575-AF5A-E03FF5303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0420" y="3125670"/>
            <a:ext cx="2295020" cy="2295020"/>
          </a:xfrm>
          <a:prstGeom prst="rect">
            <a:avLst/>
          </a:prstGeom>
        </p:spPr>
      </p:pic>
      <p:pic>
        <p:nvPicPr>
          <p:cNvPr id="21" name="Graphic 20" descr="Pregnant lady with solid fill">
            <a:extLst>
              <a:ext uri="{FF2B5EF4-FFF2-40B4-BE49-F238E27FC236}">
                <a16:creationId xmlns:a16="http://schemas.microsoft.com/office/drawing/2014/main" id="{14F4692B-A95B-ACEB-7CB2-6039AE450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1759" y="2607154"/>
            <a:ext cx="2813536" cy="2813536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7361EFC-77DB-A25C-B325-D2D88241A3DA}"/>
              </a:ext>
            </a:extLst>
          </p:cNvPr>
          <p:cNvSpPr txBox="1">
            <a:spLocks/>
          </p:cNvSpPr>
          <p:nvPr/>
        </p:nvSpPr>
        <p:spPr>
          <a:xfrm>
            <a:off x="1229084" y="5672146"/>
            <a:ext cx="9978886" cy="595998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defPPr>
              <a:defRPr lang="en-US"/>
            </a:defPPr>
            <a:lvl1pPr marL="0" indent="0" algn="l" defTabSz="914263" rtl="0" eaLnBrk="1" latinLnBrk="0" hangingPunct="1">
              <a:lnSpc>
                <a:spcPct val="9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 spc="-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3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40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263" rtl="0" eaLnBrk="1" latinLnBrk="0" hangingPunct="1">
              <a:lnSpc>
                <a:spcPct val="94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·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0000" indent="-180000" algn="l" defTabSz="914263" rtl="0" eaLnBrk="1" latinLnBrk="0" hangingPunct="1">
              <a:lnSpc>
                <a:spcPct val="9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w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180000" algn="l" defTabSz="914263" rtl="0" eaLnBrk="1" latinLnBrk="0" hangingPunct="1">
              <a:lnSpc>
                <a:spcPct val="9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Haffer XH" pitchFamily="50" charset="0"/>
              <a:buChar char="–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0000" indent="-180000" algn="l" defTabSz="914263" rtl="0" eaLnBrk="1" latinLnBrk="0" hangingPunct="1">
              <a:lnSpc>
                <a:spcPct val="9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·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90000" indent="-180000" algn="l" defTabSz="914263" rtl="0" eaLnBrk="1" latinLnBrk="0" hangingPunct="1">
              <a:lnSpc>
                <a:spcPct val="9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·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0000" indent="-180000" algn="l" defTabSz="914263" rtl="0" eaLnBrk="1" latinLnBrk="0" hangingPunct="1">
              <a:lnSpc>
                <a:spcPct val="9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·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50000" indent="-180000" algn="l" defTabSz="914263" rtl="0" eaLnBrk="1" latinLnBrk="0" hangingPunct="1">
              <a:lnSpc>
                <a:spcPct val="94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·"/>
              <a:defRPr sz="1400" kern="1200" spc="-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Samantha and Rob are the parents of two children; Alice a three-year-old, and George a newborn. </a:t>
            </a:r>
            <a:endParaRPr lang="en-AU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3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F4607-D0A0-4AC2-B4D2-2ABD6F47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Date: 25 March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93972-EA35-45A9-BB76-22DCEAC4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09C2C-AAAD-41F3-819D-4F66F979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23</a:t>
            </a:fld>
            <a:endParaRPr lang="en-AU"/>
          </a:p>
        </p:txBody>
      </p:sp>
      <p:pic>
        <p:nvPicPr>
          <p:cNvPr id="12" name="Graphic 11" descr="Doctor female with solid fill">
            <a:extLst>
              <a:ext uri="{FF2B5EF4-FFF2-40B4-BE49-F238E27FC236}">
                <a16:creationId xmlns:a16="http://schemas.microsoft.com/office/drawing/2014/main" id="{063D9371-E9B7-B4D6-ADF4-BE4D562F6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3783" y="268464"/>
            <a:ext cx="3616287" cy="3616287"/>
          </a:xfrm>
          <a:prstGeom prst="rect">
            <a:avLst/>
          </a:prstGeom>
        </p:spPr>
      </p:pic>
      <p:pic>
        <p:nvPicPr>
          <p:cNvPr id="13" name="Graphic 12" descr="Pregnant lady with solid fill">
            <a:extLst>
              <a:ext uri="{FF2B5EF4-FFF2-40B4-BE49-F238E27FC236}">
                <a16:creationId xmlns:a16="http://schemas.microsoft.com/office/drawing/2014/main" id="{7E0EA324-4212-BCAF-471D-2A44529C2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41639" y="1483370"/>
            <a:ext cx="4760255" cy="4760255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FCBB1F64-C729-596D-D8AC-8A95C8F5AA27}"/>
              </a:ext>
            </a:extLst>
          </p:cNvPr>
          <p:cNvSpPr/>
          <p:nvPr/>
        </p:nvSpPr>
        <p:spPr>
          <a:xfrm>
            <a:off x="2280233" y="614375"/>
            <a:ext cx="3259434" cy="1738208"/>
          </a:xfrm>
          <a:prstGeom prst="wedgeEllipseCallou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>
                <a:solidFill>
                  <a:schemeClr val="bg2"/>
                </a:solidFill>
              </a:rPr>
              <a:t>Rob sent me this letter. I am worried about him seeing the children…</a:t>
            </a:r>
            <a:endParaRPr lang="en-AU" sz="1800" i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80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D83A-F858-44DD-A573-7323CAFD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867495"/>
            <a:ext cx="10556218" cy="1080000"/>
          </a:xfrm>
        </p:spPr>
        <p:txBody>
          <a:bodyPr/>
          <a:lstStyle/>
          <a:p>
            <a:r>
              <a:rPr lang="en-AU"/>
              <a:t>Parenting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F9E9B-FBE2-4D82-80D7-45E64DBBE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2124000"/>
            <a:ext cx="6943078" cy="347436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/>
              <a:t>Parenting matters can be resolved via mediation or court orders:</a:t>
            </a:r>
          </a:p>
          <a:p>
            <a:pPr lvl="3" indent="0">
              <a:buNone/>
            </a:pPr>
            <a:r>
              <a:rPr lang="en-AU" sz="2800"/>
              <a:t>- Court Orders</a:t>
            </a:r>
          </a:p>
          <a:p>
            <a:pPr lvl="3" indent="0">
              <a:buNone/>
            </a:pPr>
            <a:r>
              <a:rPr lang="en-AU" sz="2800"/>
              <a:t>- Consent Orders </a:t>
            </a:r>
          </a:p>
          <a:p>
            <a:pPr lvl="3" indent="0">
              <a:buNone/>
            </a:pPr>
            <a:r>
              <a:rPr lang="en-AU" sz="2800"/>
              <a:t>- Parenting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i="1"/>
              <a:t>Note: </a:t>
            </a:r>
            <a:r>
              <a:rPr lang="en-AU" sz="2800"/>
              <a:t>a Parenting Plan is not enforceable and is only a written agreement between the parents. If a parent breaches the parenting plan there are no legal consequence.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  <a:p>
            <a:endParaRPr lang="en-AU"/>
          </a:p>
          <a:p>
            <a:endParaRPr lang="en-AU"/>
          </a:p>
        </p:txBody>
      </p:sp>
      <p:pic>
        <p:nvPicPr>
          <p:cNvPr id="5" name="Graphic 4" descr="Woman with baby with solid fill">
            <a:extLst>
              <a:ext uri="{FF2B5EF4-FFF2-40B4-BE49-F238E27FC236}">
                <a16:creationId xmlns:a16="http://schemas.microsoft.com/office/drawing/2014/main" id="{83DCC58F-D12D-3A8E-7264-B9475BDD9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3355" y="2045078"/>
            <a:ext cx="3553289" cy="35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17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7674B-8B61-493D-AD1B-6B955231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25</a:t>
            </a:fld>
            <a:endParaRPr lang="en-AU"/>
          </a:p>
        </p:txBody>
      </p:sp>
      <p:pic>
        <p:nvPicPr>
          <p:cNvPr id="12" name="Graphic 11" descr="Meeting with solid fill">
            <a:extLst>
              <a:ext uri="{FF2B5EF4-FFF2-40B4-BE49-F238E27FC236}">
                <a16:creationId xmlns:a16="http://schemas.microsoft.com/office/drawing/2014/main" id="{8B49CB11-CDBB-2981-A5D7-A243E793A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0295" y="-325817"/>
            <a:ext cx="5072743" cy="5072743"/>
          </a:xfrm>
          <a:prstGeom prst="rect">
            <a:avLst/>
          </a:prstGeom>
        </p:spPr>
      </p:pic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6BE94626-A3AC-F530-9439-3DA45C6DAAF8}"/>
              </a:ext>
            </a:extLst>
          </p:cNvPr>
          <p:cNvSpPr/>
          <p:nvPr/>
        </p:nvSpPr>
        <p:spPr>
          <a:xfrm>
            <a:off x="6793447" y="1438197"/>
            <a:ext cx="4232620" cy="4174045"/>
          </a:xfrm>
          <a:prstGeom prst="mathMultiply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256CF-45FC-0343-B689-298654AE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448" y="5408334"/>
            <a:ext cx="7430610" cy="2039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kern="0">
                <a:latin typeface="+mn-lt"/>
                <a:ea typeface="Calibri" panose="020F0502020204030204" pitchFamily="34" charset="0"/>
              </a:rPr>
              <a:t>T</a:t>
            </a:r>
            <a:r>
              <a:rPr lang="en-US" sz="2400" kern="0">
                <a:effectLst/>
                <a:latin typeface="+mn-lt"/>
                <a:ea typeface="Calibri" panose="020F0502020204030204" pitchFamily="34" charset="0"/>
              </a:rPr>
              <a:t>he Mediator determined it was unsafe for mediation to occur and issued Samantha with a s60i certificate</a:t>
            </a:r>
            <a:endParaRPr lang="en-AU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01186-5C9C-15BF-9F79-E1069A75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Date: 25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9CF58-7960-9CB2-8D20-B4EEB823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C22E4-F19D-8E52-502C-DAC2392C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t>26</a:t>
            </a:fld>
            <a:endParaRPr lang="en-AU"/>
          </a:p>
        </p:txBody>
      </p:sp>
      <p:pic>
        <p:nvPicPr>
          <p:cNvPr id="7" name="Graphic 6" descr="Open envelope with solid fill">
            <a:extLst>
              <a:ext uri="{FF2B5EF4-FFF2-40B4-BE49-F238E27FC236}">
                <a16:creationId xmlns:a16="http://schemas.microsoft.com/office/drawing/2014/main" id="{EE1C2BF4-8B1F-4AEF-880D-7AAA5E91C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5546" y="2394977"/>
            <a:ext cx="3345024" cy="3345024"/>
          </a:xfrm>
          <a:prstGeom prst="rect">
            <a:avLst/>
          </a:prstGeom>
        </p:spPr>
      </p:pic>
      <p:pic>
        <p:nvPicPr>
          <p:cNvPr id="9" name="Graphic 8" descr="Court with solid fill">
            <a:extLst>
              <a:ext uri="{FF2B5EF4-FFF2-40B4-BE49-F238E27FC236}">
                <a16:creationId xmlns:a16="http://schemas.microsoft.com/office/drawing/2014/main" id="{0B8C3185-FA7C-BBA3-0667-9685532AF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0234" y="1940154"/>
            <a:ext cx="4095454" cy="40954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30C5CE-141C-68F7-FC56-198F6DFF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018416"/>
            <a:ext cx="10174153" cy="707747"/>
          </a:xfrm>
        </p:spPr>
        <p:txBody>
          <a:bodyPr/>
          <a:lstStyle/>
          <a:p>
            <a:pPr algn="ctr"/>
            <a:r>
              <a:rPr lang="en-US" sz="4000" kern="0">
                <a:effectLst/>
                <a:latin typeface="+mn-lt"/>
                <a:ea typeface="Calibri" panose="020F0502020204030204" pitchFamily="34" charset="0"/>
              </a:rPr>
              <a:t>Subsequently, Rob initiated proceedings in the family law court. </a:t>
            </a:r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54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5447-193C-E46B-C363-A9CECB1A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Getting Parenting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6BA9C-6623-B389-7DB3-EA7A828805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/>
              <a:t>Parties required to first attempt to negotiate/ mediate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/>
              <a:t>If they reach agreement, can continue with a parenting plan or apply to the court for consent orders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/>
              <a:t>If they cannot reach agreement or the matter is deemed unsuitable for mediation, parties can initiate proceedings in the FCFCOA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/>
              <a:t>For parenting, a </a:t>
            </a:r>
            <a:r>
              <a:rPr lang="en-US" sz="2000" b="1">
                <a:solidFill>
                  <a:schemeClr val="tx2"/>
                </a:solidFill>
              </a:rPr>
              <a:t>s 60i certificate </a:t>
            </a:r>
            <a:r>
              <a:rPr lang="en-US" sz="2000"/>
              <a:t>must be issued (like Samantha in the case study).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/>
              <a:t>Parenting applications include: the initiating application, supporting affidavit, and notice of risk</a:t>
            </a:r>
            <a:endParaRPr lang="en-AU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398B1-C45E-5423-99A4-AF838E1A1D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EB43D-4864-AFA6-40B6-3F300FD573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2D915-9BC7-7620-FEE0-B3BEAEFFD7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426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D55D-4394-4A54-8F3E-E3B50773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081C0-5721-4F4E-9B6F-A66F0D10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206" y="1704635"/>
            <a:ext cx="5848537" cy="3053977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Documents must be filed with court, at filing a court date will be allocated.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After filing sealed copies of documents must be served on other party (except for joint applications or documents signed by both parties)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After initiating proceedings potential court events:</a:t>
            </a:r>
          </a:p>
          <a:p>
            <a:pPr lvl="4"/>
            <a:r>
              <a:rPr lang="en-AU"/>
              <a:t>Duty list hearing</a:t>
            </a:r>
          </a:p>
          <a:p>
            <a:pPr lvl="4"/>
            <a:r>
              <a:rPr lang="en-AU"/>
              <a:t>Case Assessment Conference</a:t>
            </a:r>
          </a:p>
          <a:p>
            <a:pPr lvl="4"/>
            <a:r>
              <a:rPr lang="en-AU"/>
              <a:t>Directions Hearing</a:t>
            </a:r>
          </a:p>
          <a:p>
            <a:pPr lvl="4"/>
            <a:r>
              <a:rPr lang="en-AU"/>
              <a:t>Mention</a:t>
            </a:r>
          </a:p>
          <a:p>
            <a:pPr lvl="4"/>
            <a:r>
              <a:rPr lang="en-AU"/>
              <a:t>Conciliation</a:t>
            </a:r>
          </a:p>
          <a:p>
            <a:pPr lvl="4"/>
            <a:r>
              <a:rPr lang="en-AU"/>
              <a:t>Trial Management Hearing</a:t>
            </a:r>
          </a:p>
          <a:p>
            <a:pPr lvl="4"/>
            <a:r>
              <a:rPr lang="en-AU"/>
              <a:t>Trial</a:t>
            </a:r>
          </a:p>
          <a:p>
            <a:pPr marL="450000" lvl="4" indent="0">
              <a:buNone/>
            </a:pPr>
            <a:endParaRPr lang="en-AU"/>
          </a:p>
          <a:p>
            <a:pPr marL="0" indent="0">
              <a:buNone/>
            </a:pPr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101F9-5908-7AED-C03A-C67B029BA782}"/>
              </a:ext>
            </a:extLst>
          </p:cNvPr>
          <p:cNvSpPr txBox="1"/>
          <p:nvPr/>
        </p:nvSpPr>
        <p:spPr>
          <a:xfrm>
            <a:off x="748206" y="4915246"/>
            <a:ext cx="5755231" cy="1942753"/>
          </a:xfrm>
          <a:prstGeom prst="rect">
            <a:avLst/>
          </a:prstGeom>
          <a:noFill/>
        </p:spPr>
        <p:txBody>
          <a:bodyPr wrap="none" lIns="36000" tIns="36000" rIns="36000" bIns="36000" rtlCol="0">
            <a:noAutofit/>
          </a:bodyPr>
          <a:lstStyle/>
          <a:p>
            <a:pPr algn="ctr"/>
            <a:r>
              <a:rPr lang="en-US" sz="2400" i="1">
                <a:solidFill>
                  <a:schemeClr val="tx2"/>
                </a:solidFill>
              </a:rPr>
              <a:t>Throughout the whole process, </a:t>
            </a:r>
          </a:p>
          <a:p>
            <a:pPr algn="ctr"/>
            <a:r>
              <a:rPr lang="en-US" sz="2400" i="1">
                <a:solidFill>
                  <a:schemeClr val="tx2"/>
                </a:solidFill>
              </a:rPr>
              <a:t>lawyers are attempting to mediate. </a:t>
            </a:r>
            <a:endParaRPr lang="en-AU" sz="2400" i="1">
              <a:solidFill>
                <a:schemeClr val="tx2"/>
              </a:solidFill>
            </a:endParaRPr>
          </a:p>
        </p:txBody>
      </p:sp>
      <p:pic>
        <p:nvPicPr>
          <p:cNvPr id="5" name="Picture 4" descr="Federal Circuit and Family Court of Australia: How it will operate">
            <a:extLst>
              <a:ext uri="{FF2B5EF4-FFF2-40B4-BE49-F238E27FC236}">
                <a16:creationId xmlns:a16="http://schemas.microsoft.com/office/drawing/2014/main" id="{C65EEDA4-E580-8DCD-E8B7-594EA5F7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5" b="19080"/>
          <a:stretch/>
        </p:blipFill>
        <p:spPr bwMode="auto">
          <a:xfrm>
            <a:off x="7370343" y="693381"/>
            <a:ext cx="3695828" cy="5792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8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B6B0-8B91-4BA6-A77F-602EB8BB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Date: 25 March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67D12-B228-4839-A645-71FC0C13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F7CD-70DB-4D14-AB9E-C600E432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29</a:t>
            </a:fld>
            <a:endParaRPr lang="en-AU"/>
          </a:p>
        </p:txBody>
      </p:sp>
      <p:pic>
        <p:nvPicPr>
          <p:cNvPr id="19" name="Graphic 18" descr="Judge female with solid fill">
            <a:extLst>
              <a:ext uri="{FF2B5EF4-FFF2-40B4-BE49-F238E27FC236}">
                <a16:creationId xmlns:a16="http://schemas.microsoft.com/office/drawing/2014/main" id="{A252F556-4138-4B07-E5D6-0A77068CF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764" y="523126"/>
            <a:ext cx="5996474" cy="5996474"/>
          </a:xfrm>
          <a:prstGeom prst="rect">
            <a:avLst/>
          </a:prstGeom>
        </p:spPr>
      </p:pic>
      <p:pic>
        <p:nvPicPr>
          <p:cNvPr id="21" name="Graphic 20" descr="Document with solid fill">
            <a:extLst>
              <a:ext uri="{FF2B5EF4-FFF2-40B4-BE49-F238E27FC236}">
                <a16:creationId xmlns:a16="http://schemas.microsoft.com/office/drawing/2014/main" id="{9A8087DC-D277-6B40-3823-E16390B51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2159" y="835088"/>
            <a:ext cx="5054082" cy="50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77934A-482A-6051-AE9D-8603BA4FA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698" y="326572"/>
            <a:ext cx="8482148" cy="954822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Program</a:t>
            </a:r>
            <a:endParaRPr lang="en-AU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A11053-AAB0-5757-A7B9-73FDBBC4CE33}"/>
              </a:ext>
            </a:extLst>
          </p:cNvPr>
          <p:cNvSpPr/>
          <p:nvPr/>
        </p:nvSpPr>
        <p:spPr>
          <a:xfrm>
            <a:off x="1193075" y="983026"/>
            <a:ext cx="2528693" cy="45719"/>
          </a:xfrm>
          <a:prstGeom prst="roundRect">
            <a:avLst/>
          </a:prstGeom>
          <a:solidFill>
            <a:srgbClr val="FCC198"/>
          </a:solidFill>
          <a:ln>
            <a:solidFill>
              <a:srgbClr val="FCC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1A10D9E-DA49-047D-50D7-8CEDD39D06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202" y="326572"/>
            <a:ext cx="1798181" cy="656454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3DA68DD-864F-0040-ADA7-3EB78820E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9496"/>
              </p:ext>
            </p:extLst>
          </p:nvPr>
        </p:nvGraphicFramePr>
        <p:xfrm>
          <a:off x="935942" y="1400206"/>
          <a:ext cx="10320115" cy="5053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744">
                  <a:extLst>
                    <a:ext uri="{9D8B030D-6E8A-4147-A177-3AD203B41FA5}">
                      <a16:colId xmlns:a16="http://schemas.microsoft.com/office/drawing/2014/main" val="1283882218"/>
                    </a:ext>
                  </a:extLst>
                </a:gridCol>
                <a:gridCol w="5015047">
                  <a:extLst>
                    <a:ext uri="{9D8B030D-6E8A-4147-A177-3AD203B41FA5}">
                      <a16:colId xmlns:a16="http://schemas.microsoft.com/office/drawing/2014/main" val="2899116939"/>
                    </a:ext>
                  </a:extLst>
                </a:gridCol>
                <a:gridCol w="3870324">
                  <a:extLst>
                    <a:ext uri="{9D8B030D-6E8A-4147-A177-3AD203B41FA5}">
                      <a16:colId xmlns:a16="http://schemas.microsoft.com/office/drawing/2014/main" val="710510505"/>
                    </a:ext>
                  </a:extLst>
                </a:gridCol>
              </a:tblGrid>
              <a:tr h="695238">
                <a:tc>
                  <a:txBody>
                    <a:bodyPr/>
                    <a:lstStyle/>
                    <a:p>
                      <a:r>
                        <a:rPr lang="en-US" sz="1200" dirty="0"/>
                        <a:t>Time</a:t>
                      </a:r>
                      <a:endParaRPr lang="en-AU" sz="1200" dirty="0"/>
                    </a:p>
                  </a:txBody>
                  <a:tcPr>
                    <a:solidFill>
                      <a:srgbClr val="006B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Agenda Item</a:t>
                      </a:r>
                      <a:endParaRPr lang="en-AU" sz="1200" dirty="0"/>
                    </a:p>
                  </a:txBody>
                  <a:tcPr>
                    <a:solidFill>
                      <a:srgbClr val="006B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Host</a:t>
                      </a:r>
                      <a:endParaRPr lang="en-AU" sz="1200" dirty="0"/>
                    </a:p>
                  </a:txBody>
                  <a:tcPr>
                    <a:solidFill>
                      <a:srgbClr val="006B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24171"/>
                  </a:ext>
                </a:extLst>
              </a:tr>
              <a:tr h="78901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09.30am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Webinar Welcome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Cassandra Lar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938321"/>
                  </a:ext>
                </a:extLst>
              </a:tr>
              <a:tr h="80413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09.35am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Peninsula Community Legal Centre – Family Law Amendments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Alison Laird – Practice Manager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28503"/>
                  </a:ext>
                </a:extLst>
              </a:tr>
              <a:tr h="741671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6B76"/>
                          </a:solidFill>
                        </a:rPr>
                        <a:t>10:15am</a:t>
                      </a:r>
                    </a:p>
                  </a:txBody>
                  <a:tcPr>
                    <a:solidFill>
                      <a:srgbClr val="A3DA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Break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A3DA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48184"/>
                  </a:ext>
                </a:extLst>
              </a:tr>
              <a:tr h="67460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10:25am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Family Law Case Study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Leeah Caverzan &amp; Lloyd Murphy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651758"/>
                  </a:ext>
                </a:extLst>
              </a:tr>
              <a:tr h="674604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6B76"/>
                          </a:solidFill>
                        </a:rPr>
                        <a:t>11:05am</a:t>
                      </a:r>
                    </a:p>
                  </a:txBody>
                  <a:tcPr>
                    <a:solidFill>
                      <a:srgbClr val="FCC1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6B76"/>
                          </a:solidFill>
                        </a:rPr>
                        <a:t>Responses to pre-submitted questions</a:t>
                      </a:r>
                    </a:p>
                  </a:txBody>
                  <a:tcPr>
                    <a:solidFill>
                      <a:srgbClr val="FCC1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6B76"/>
                          </a:solidFill>
                        </a:rPr>
                        <a:t>Alison Laird, Leeah Caverzan &amp; Lloyd Murphy</a:t>
                      </a:r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  <a:p>
                      <a:endParaRPr lang="en-AU" sz="1200" dirty="0">
                        <a:solidFill>
                          <a:srgbClr val="006B76"/>
                        </a:solidFill>
                      </a:endParaRPr>
                    </a:p>
                  </a:txBody>
                  <a:tcPr>
                    <a:solidFill>
                      <a:srgbClr val="FCC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21510"/>
                  </a:ext>
                </a:extLst>
              </a:tr>
              <a:tr h="674604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6B76"/>
                          </a:solidFill>
                        </a:rPr>
                        <a:t>11:25am</a:t>
                      </a:r>
                    </a:p>
                  </a:txBody>
                  <a:tcPr>
                    <a:solidFill>
                      <a:srgbClr val="FCC1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6B76"/>
                          </a:solidFill>
                        </a:rPr>
                        <a:t>Close &amp; Evaluation</a:t>
                      </a:r>
                    </a:p>
                  </a:txBody>
                  <a:tcPr>
                    <a:solidFill>
                      <a:srgbClr val="FCC1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6B76"/>
                          </a:solidFill>
                        </a:rPr>
                        <a:t>Cassandra Lar</a:t>
                      </a:r>
                    </a:p>
                  </a:txBody>
                  <a:tcPr>
                    <a:solidFill>
                      <a:srgbClr val="FCC1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50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726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1892-B2D3-F14A-0030-2FA2E6F3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with the parenting orders?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ACE02-5663-747F-D139-4DC42B43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B098E-6442-9BEC-16F9-6F26057D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6C5B6-AC25-65C4-3EA3-FA67AB94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66F78-B708-B98B-0D2E-3DEAC76302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Parents now have the legal obligation to follow the parenting orders.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Parents should seek legal advice if there have been breaches.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Breaching a court order is very serious, unless there is a </a:t>
            </a:r>
            <a:r>
              <a:rPr lang="en-AU" b="1">
                <a:solidFill>
                  <a:schemeClr val="tx2"/>
                </a:solidFill>
              </a:rPr>
              <a:t>reasonable excuse</a:t>
            </a:r>
            <a:r>
              <a:rPr lang="en-AU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If the orders are not working, parents can apply if there has been a </a:t>
            </a:r>
            <a:r>
              <a:rPr lang="en-AU" b="1">
                <a:solidFill>
                  <a:schemeClr val="tx2"/>
                </a:solidFill>
              </a:rPr>
              <a:t>significant change in circumstances</a:t>
            </a:r>
            <a:r>
              <a:rPr lang="en-AU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A childcare or other facility can only accept and comply with </a:t>
            </a:r>
            <a:r>
              <a:rPr lang="en-AU" b="1">
                <a:solidFill>
                  <a:schemeClr val="tx2"/>
                </a:solidFill>
              </a:rPr>
              <a:t>sealed</a:t>
            </a:r>
            <a:r>
              <a:rPr lang="en-AU"/>
              <a:t> court orders.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A letter from a lawyer or court orders that do not have the official court seal are not orders made by the court.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/>
              <a:t>A reassurance from a parent that the orders are about to change is not acceptable.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758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8C1DB-CBE5-4967-B5B3-127DF558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Date: 25 March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79E4C-C237-4268-BD3C-FD614B6B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4E3E5-7D5F-4045-8FDA-BD49E7AD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110953-E003-B3F9-37A7-9976821D7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0262" y="1638808"/>
            <a:ext cx="7200938" cy="900000"/>
          </a:xfrm>
        </p:spPr>
        <p:txBody>
          <a:bodyPr/>
          <a:lstStyle/>
          <a:p>
            <a:r>
              <a:rPr lang="en-US" b="1"/>
              <a:t>Alice and George spend every alternate weekend with their father under the supervision of the paternal grandmother. </a:t>
            </a:r>
            <a:endParaRPr lang="en-AU" b="1"/>
          </a:p>
        </p:txBody>
      </p:sp>
      <p:pic>
        <p:nvPicPr>
          <p:cNvPr id="12" name="Graphic 11" descr="Woman with cane with solid fill">
            <a:extLst>
              <a:ext uri="{FF2B5EF4-FFF2-40B4-BE49-F238E27FC236}">
                <a16:creationId xmlns:a16="http://schemas.microsoft.com/office/drawing/2014/main" id="{569B7DC4-264D-FABA-1DC1-2864F183A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702" y="2538808"/>
            <a:ext cx="3554082" cy="35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99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7EC80-5D01-43BE-9129-03947CF2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Date: 25 March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75D72-9DA9-4A57-9C92-78216D6A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FC2CC-7CD1-405A-80F2-E2C633FF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32</a:t>
            </a:fld>
            <a:endParaRPr lang="en-AU"/>
          </a:p>
        </p:txBody>
      </p:sp>
      <p:pic>
        <p:nvPicPr>
          <p:cNvPr id="14" name="Graphic 13" descr="Bank check with solid fill">
            <a:extLst>
              <a:ext uri="{FF2B5EF4-FFF2-40B4-BE49-F238E27FC236}">
                <a16:creationId xmlns:a16="http://schemas.microsoft.com/office/drawing/2014/main" id="{C88FA21E-0B26-1360-BA11-58C7751A4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9947" y="934523"/>
            <a:ext cx="3416106" cy="3416106"/>
          </a:xfrm>
          <a:prstGeom prst="rect">
            <a:avLst/>
          </a:prstGeom>
        </p:spPr>
      </p:pic>
      <p:pic>
        <p:nvPicPr>
          <p:cNvPr id="16" name="Graphic 15" descr="Stuffed Toy with solid fill">
            <a:extLst>
              <a:ext uri="{FF2B5EF4-FFF2-40B4-BE49-F238E27FC236}">
                <a16:creationId xmlns:a16="http://schemas.microsoft.com/office/drawing/2014/main" id="{26167E5F-E22B-2ADF-76EB-B1B5DA9C9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7147" y="826469"/>
            <a:ext cx="3416106" cy="34161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874A0D-7735-B976-33C2-5666B81F2D3F}"/>
              </a:ext>
            </a:extLst>
          </p:cNvPr>
          <p:cNvSpPr txBox="1"/>
          <p:nvPr/>
        </p:nvSpPr>
        <p:spPr>
          <a:xfrm>
            <a:off x="2722433" y="4624411"/>
            <a:ext cx="6747134" cy="124335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Rob does not pay any child support. </a:t>
            </a:r>
          </a:p>
          <a:p>
            <a:pPr algn="ctr"/>
            <a:r>
              <a:rPr lang="en-AU" sz="2000" b="1">
                <a:solidFill>
                  <a:schemeClr val="tx2"/>
                </a:solidFill>
              </a:rPr>
              <a:t>Samantha and Rob agreed he would pay for the children’s childcare instead.</a:t>
            </a:r>
            <a:endParaRPr lang="en-US" sz="2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28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C55B1-41EA-235F-BDBA-E0BEA8AF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Date: 25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BC2D2-909A-5EF7-1F46-6EF85D72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2E29-6D4F-039A-360B-DB05CC80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t>33</a:t>
            </a:fld>
            <a:endParaRPr lang="en-AU"/>
          </a:p>
        </p:txBody>
      </p:sp>
      <p:pic>
        <p:nvPicPr>
          <p:cNvPr id="7" name="Graphic 6" descr="School girl with solid fill">
            <a:extLst>
              <a:ext uri="{FF2B5EF4-FFF2-40B4-BE49-F238E27FC236}">
                <a16:creationId xmlns:a16="http://schemas.microsoft.com/office/drawing/2014/main" id="{A7FBAFFA-92DC-EC32-F30A-B4A996321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7800" y="1030234"/>
            <a:ext cx="4114799" cy="4114799"/>
          </a:xfrm>
          <a:prstGeom prst="rect">
            <a:avLst/>
          </a:prstGeom>
        </p:spPr>
      </p:pic>
      <p:pic>
        <p:nvPicPr>
          <p:cNvPr id="9" name="Graphic 8" descr="Graduation cap with solid fill">
            <a:extLst>
              <a:ext uri="{FF2B5EF4-FFF2-40B4-BE49-F238E27FC236}">
                <a16:creationId xmlns:a16="http://schemas.microsoft.com/office/drawing/2014/main" id="{260B247A-5CC9-4144-6318-02CE3FEB4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8192" y="1546531"/>
            <a:ext cx="2646478" cy="26464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3A6345-A3C0-FA48-F64D-FE500282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988" y="3980088"/>
            <a:ext cx="5955029" cy="1080000"/>
          </a:xfrm>
        </p:spPr>
        <p:txBody>
          <a:bodyPr/>
          <a:lstStyle/>
          <a:p>
            <a:pPr algn="ctr"/>
            <a:r>
              <a:rPr lang="en-US" sz="4000" ker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Alice has now started attending school.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37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18F8C-CCDF-358F-A2F0-0B6A1E3D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Date: 25 March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B636E-4CCE-3E6A-BEE4-73A8DCAC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07E2-4599-7446-635A-3037F104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t>34</a:t>
            </a:fld>
            <a:endParaRPr lang="en-AU"/>
          </a:p>
        </p:txBody>
      </p:sp>
      <p:pic>
        <p:nvPicPr>
          <p:cNvPr id="7" name="Graphic 6" descr="Receiver with solid fill">
            <a:extLst>
              <a:ext uri="{FF2B5EF4-FFF2-40B4-BE49-F238E27FC236}">
                <a16:creationId xmlns:a16="http://schemas.microsoft.com/office/drawing/2014/main" id="{B5BDA5A7-31DB-CAAC-89E9-F18956410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3155" y="1265546"/>
            <a:ext cx="4114800" cy="4114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B87EF2-ADC8-C215-B103-877CB057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7" y="2618345"/>
            <a:ext cx="5955029" cy="1080000"/>
          </a:xfrm>
        </p:spPr>
        <p:txBody>
          <a:bodyPr/>
          <a:lstStyle/>
          <a:p>
            <a:pPr algn="ctr"/>
            <a:r>
              <a:rPr lang="en-US" sz="4000" kern="0">
                <a:effectLst/>
                <a:latin typeface="+mn-lt"/>
                <a:ea typeface="Calibri" panose="020F0502020204030204" pitchFamily="34" charset="0"/>
              </a:rPr>
              <a:t>Samantha cannot contact Rob.</a:t>
            </a:r>
            <a:br>
              <a:rPr lang="en-US" sz="4000" kern="0"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4000" kern="0">
                <a:effectLst/>
                <a:latin typeface="+mn-lt"/>
                <a:ea typeface="Calibri" panose="020F0502020204030204" pitchFamily="34" charset="0"/>
              </a:rPr>
            </a:br>
            <a:r>
              <a:rPr lang="en-US" sz="4000" kern="0">
                <a:effectLst/>
                <a:latin typeface="+mn-lt"/>
                <a:ea typeface="Calibri" panose="020F0502020204030204" pitchFamily="34" charset="0"/>
              </a:rPr>
              <a:t>She has not seen Alice in four days.</a:t>
            </a:r>
            <a:endParaRPr lang="en-A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349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59DE3-1B5C-24BA-97B7-050B127A42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AU"/>
              <a:t>Date: 25 March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5D9A-43E6-876B-A813-017EFD8212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D47E9-D2B4-8530-3F95-DF3CEB5307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pPr/>
              <a:t>35</a:t>
            </a:fld>
            <a:endParaRPr lang="en-AU"/>
          </a:p>
        </p:txBody>
      </p:sp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319A66CB-7C1B-3ABF-C204-CB987C4FD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5780" y="1059613"/>
            <a:ext cx="5105094" cy="5105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E39B88-DC1E-EA05-4BBA-E71C44A5A1EE}"/>
              </a:ext>
            </a:extLst>
          </p:cNvPr>
          <p:cNvSpPr txBox="1"/>
          <p:nvPr/>
        </p:nvSpPr>
        <p:spPr>
          <a:xfrm>
            <a:off x="265921" y="2299995"/>
            <a:ext cx="2682553" cy="1403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Recovery Order</a:t>
            </a:r>
          </a:p>
          <a:p>
            <a:r>
              <a:rPr lang="en-US" sz="2000" b="1" i="1">
                <a:solidFill>
                  <a:schemeClr val="bg2"/>
                </a:solidFill>
              </a:rPr>
              <a:t>A direction from the court to find and return a child.</a:t>
            </a:r>
            <a:endParaRPr lang="en-AU" sz="2000" b="1" i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CA60E-B8D5-DAFA-B806-938FC0FAEFE8}"/>
              </a:ext>
            </a:extLst>
          </p:cNvPr>
          <p:cNvSpPr txBox="1"/>
          <p:nvPr/>
        </p:nvSpPr>
        <p:spPr>
          <a:xfrm>
            <a:off x="1003039" y="5133050"/>
            <a:ext cx="2682553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VLA’s Recovery Order Kit</a:t>
            </a:r>
            <a:endParaRPr lang="en-AU" i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051D-786B-4155-8B7B-DF90460A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Referrals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5F0056-D979-4DF6-9766-ECBBA565C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00" y="2157100"/>
            <a:ext cx="5494500" cy="2543800"/>
          </a:xfrm>
        </p:spPr>
        <p:txBody>
          <a:bodyPr/>
          <a:lstStyle/>
          <a:p>
            <a:r>
              <a:rPr lang="en-AU" dirty="0"/>
              <a:t>Referrals from our community partners can be made directly via our </a:t>
            </a:r>
            <a:r>
              <a:rPr lang="en-AU" dirty="0">
                <a:hlinkClick r:id="rId2"/>
              </a:rPr>
              <a:t>website</a:t>
            </a:r>
            <a:r>
              <a:rPr lang="en-AU" dirty="0"/>
              <a:t>.</a:t>
            </a:r>
          </a:p>
          <a:p>
            <a:endParaRPr lang="en-AU" sz="800" dirty="0"/>
          </a:p>
          <a:p>
            <a:r>
              <a:rPr lang="en-AU" dirty="0"/>
              <a:t>P: (03) 7037 3200 and press 2</a:t>
            </a:r>
          </a:p>
          <a:p>
            <a:endParaRPr lang="en-AU" sz="800" dirty="0"/>
          </a:p>
          <a:p>
            <a:r>
              <a:rPr lang="en-AU" dirty="0"/>
              <a:t>E: </a:t>
            </a:r>
            <a:r>
              <a:rPr lang="en-AU" dirty="0">
                <a:hlinkClick r:id="rId3"/>
              </a:rPr>
              <a:t>info@southsidejustice.org.au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3622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F774A-6229-8094-082A-B6887BBE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Date: 25 March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F63C7-997A-BFE2-A135-0A3D6E4F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Southside Justice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59EE0-9CC8-E393-3F5F-4C75186F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E714-1F5F-4A98-8B01-930949478DA1}" type="slidenum">
              <a:rPr lang="en-AU" smtClean="0"/>
              <a:t>37</a:t>
            </a:fld>
            <a:endParaRPr lang="en-AU"/>
          </a:p>
        </p:txBody>
      </p:sp>
      <p:pic>
        <p:nvPicPr>
          <p:cNvPr id="8" name="Graphic 7" descr="Child with balloon with solid fill">
            <a:extLst>
              <a:ext uri="{FF2B5EF4-FFF2-40B4-BE49-F238E27FC236}">
                <a16:creationId xmlns:a16="http://schemas.microsoft.com/office/drawing/2014/main" id="{DE63676B-E323-3ECD-5F84-455493C19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3303" y="1817988"/>
            <a:ext cx="3613905" cy="3613905"/>
          </a:xfrm>
          <a:prstGeom prst="rect">
            <a:avLst/>
          </a:prstGeom>
        </p:spPr>
      </p:pic>
      <p:pic>
        <p:nvPicPr>
          <p:cNvPr id="12" name="Graphic 11" descr="Woman with kid with solid fill">
            <a:extLst>
              <a:ext uri="{FF2B5EF4-FFF2-40B4-BE49-F238E27FC236}">
                <a16:creationId xmlns:a16="http://schemas.microsoft.com/office/drawing/2014/main" id="{6A4C5FC7-53B2-C265-2F9C-40545D629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0188" y="811386"/>
            <a:ext cx="4928571" cy="49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25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CF5A-D67A-ACAA-9A48-D1A7588F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Pre-submitted questions 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7665-F993-FF7D-6D7C-6B4BF8BC9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Systems abuse where the perpetrator has access to money. </a:t>
            </a:r>
          </a:p>
          <a:p>
            <a:r>
              <a:rPr lang="en-AU" dirty="0"/>
              <a:t>Safety concerns for children where parenting orders in place.</a:t>
            </a:r>
          </a:p>
          <a:p>
            <a:r>
              <a:rPr lang="en-AU" dirty="0"/>
              <a:t>Do FVIOs and breaches of FIVOs have any bearing on parenting orders? </a:t>
            </a:r>
          </a:p>
          <a:p>
            <a:r>
              <a:rPr lang="en-AU" dirty="0"/>
              <a:t>What support is available to women who do not qualify for legal aid, but cannot afford private lawyers?</a:t>
            </a:r>
          </a:p>
          <a:p>
            <a:r>
              <a:rPr lang="en-AU" dirty="0"/>
              <a:t>Do/can family lawyers provide any support for extending FIVOs and re breaches of FIVOs? </a:t>
            </a:r>
          </a:p>
          <a:p>
            <a:r>
              <a:rPr lang="en-AU" dirty="0"/>
              <a:t>Accessing therapeutic supports where parenting orders stipulate that both parties need to consent to make medical decisions and perpetrator won’t agree. </a:t>
            </a:r>
            <a:br>
              <a:rPr lang="en-AU" dirty="0"/>
            </a:b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07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A11053-AAB0-5757-A7B9-73FDBBC4CE33}"/>
              </a:ext>
            </a:extLst>
          </p:cNvPr>
          <p:cNvSpPr/>
          <p:nvPr/>
        </p:nvSpPr>
        <p:spPr>
          <a:xfrm>
            <a:off x="3436854" y="1763810"/>
            <a:ext cx="4606834" cy="45719"/>
          </a:xfrm>
          <a:prstGeom prst="roundRect">
            <a:avLst/>
          </a:prstGeom>
          <a:solidFill>
            <a:srgbClr val="FCC198"/>
          </a:solidFill>
          <a:ln>
            <a:solidFill>
              <a:srgbClr val="FCC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1A10D9E-DA49-047D-50D7-8CEDD39D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5" y="5009903"/>
            <a:ext cx="3975910" cy="14514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0BFC86C-E787-4688-2861-88356DEB9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3899"/>
            <a:ext cx="9144000" cy="1289911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6B76"/>
                </a:solidFill>
                <a:latin typeface="Arial Rounded MT Bold" panose="020F0704030504030204" pitchFamily="34" charset="0"/>
              </a:rPr>
              <a:t>Evaluation</a:t>
            </a:r>
            <a:endParaRPr lang="en-AU" sz="8000" dirty="0">
              <a:solidFill>
                <a:srgbClr val="006B7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27675AA5-BF49-0650-F911-84BA7CC41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27" y="2087517"/>
            <a:ext cx="3166888" cy="31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Changes to the Family Law 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Alison Laird (she/her)</a:t>
            </a:r>
          </a:p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Acting Practice Manager - Family Lawyer</a:t>
            </a:r>
            <a:b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25 March 2024  </a:t>
            </a:r>
            <a:br>
              <a:rPr lang="en-AU" dirty="0"/>
            </a:br>
            <a:endParaRPr lang="en-AU" dirty="0"/>
          </a:p>
          <a:p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52769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A11053-AAB0-5757-A7B9-73FDBBC4CE33}"/>
              </a:ext>
            </a:extLst>
          </p:cNvPr>
          <p:cNvSpPr/>
          <p:nvPr/>
        </p:nvSpPr>
        <p:spPr>
          <a:xfrm>
            <a:off x="3792583" y="4245753"/>
            <a:ext cx="4606834" cy="45719"/>
          </a:xfrm>
          <a:prstGeom prst="roundRect">
            <a:avLst/>
          </a:prstGeom>
          <a:solidFill>
            <a:srgbClr val="FCC198"/>
          </a:solidFill>
          <a:ln>
            <a:solidFill>
              <a:srgbClr val="FCC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1A10D9E-DA49-047D-50D7-8CEDD39D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5" y="5009903"/>
            <a:ext cx="3975910" cy="14514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0BFC86C-E787-4688-2861-88356DEB9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6626"/>
            <a:ext cx="9144000" cy="1289911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6B76"/>
                </a:solidFill>
                <a:latin typeface="Arial Rounded MT Bold" panose="020F0704030504030204" pitchFamily="34" charset="0"/>
              </a:rPr>
              <a:t>Thank You!</a:t>
            </a:r>
            <a:endParaRPr lang="en-AU" sz="8000" dirty="0">
              <a:solidFill>
                <a:srgbClr val="006B7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4440-C49F-BD56-CA77-DFC1AF1F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Acknowledgement of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1754-7D8D-A0F5-B1EB-1755F037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 acknowledge the Traditional Owners of the land on which I am speaking from today, the Bunurong/Boon Wurrung people of the Kulin Nation. I pay my respects to their Elders, past and present. </a:t>
            </a:r>
            <a:br>
              <a:rPr lang="en-AU" dirty="0"/>
            </a:br>
            <a:br>
              <a:rPr lang="en-AU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CCB84-4B7F-A1F0-BE80-0F6AC76A0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5" y="3429000"/>
            <a:ext cx="390286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59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6B7A8-D011-B915-4523-3E66C1E6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Changes are coming … 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BCB26-D41E-D5A2-D1ED-6DD1260F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The law about parenting orders has changed: </a:t>
            </a:r>
            <a:br>
              <a:rPr lang="en-AU" dirty="0"/>
            </a:br>
            <a:endParaRPr lang="en-AU" dirty="0"/>
          </a:p>
          <a:p>
            <a:pPr lvl="1"/>
            <a:r>
              <a:rPr lang="en-AU" dirty="0"/>
              <a:t>Changes start 6 May 2024. </a:t>
            </a:r>
          </a:p>
          <a:p>
            <a:pPr lvl="1"/>
            <a:r>
              <a:rPr lang="en-AU" dirty="0"/>
              <a:t>Goals: </a:t>
            </a:r>
            <a:r>
              <a:rPr lang="en-AU" dirty="0" err="1"/>
              <a:t>Simpify</a:t>
            </a:r>
            <a:r>
              <a:rPr lang="en-AU" dirty="0"/>
              <a:t> the law, prioritise the best interests of the child and elevate safety. </a:t>
            </a:r>
          </a:p>
          <a:p>
            <a:pPr lvl="1"/>
            <a:r>
              <a:rPr lang="en-AU" dirty="0"/>
              <a:t>Years of advocacy have led to the reforms.  </a:t>
            </a:r>
          </a:p>
          <a:p>
            <a:pPr lvl="1"/>
            <a:r>
              <a:rPr lang="en-AU" dirty="0"/>
              <a:t>Much to like at this stage. </a:t>
            </a:r>
          </a:p>
          <a:p>
            <a:pPr lvl="1"/>
            <a:r>
              <a:rPr lang="en-AU" dirty="0"/>
              <a:t>Parents who are not before Court but trying to work out arrangements will also need to understand the changes. 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/>
              <a:t>Today will cover most important changes for victim-survivors of family violence. </a:t>
            </a:r>
          </a:p>
          <a:p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587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Parenting orders generally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Parenting orders cover things like: </a:t>
            </a:r>
            <a:br>
              <a:rPr lang="en-AU" dirty="0"/>
            </a:br>
            <a:endParaRPr lang="en-AU" dirty="0"/>
          </a:p>
          <a:p>
            <a:pPr lvl="1"/>
            <a:r>
              <a:rPr lang="en-AU" dirty="0"/>
              <a:t>Spend time arrangements</a:t>
            </a:r>
          </a:p>
          <a:p>
            <a:pPr lvl="1"/>
            <a:r>
              <a:rPr lang="en-AU" dirty="0"/>
              <a:t>Responsibility for making decisions about major long-term issues (education, religion, healthcare). </a:t>
            </a:r>
          </a:p>
          <a:p>
            <a:endParaRPr lang="en-AU" dirty="0"/>
          </a:p>
          <a:p>
            <a:r>
              <a:rPr lang="en-AU" dirty="0"/>
              <a:t>Courts must always make parenting orders that are in the </a:t>
            </a:r>
            <a:r>
              <a:rPr lang="en-AU" b="1" dirty="0"/>
              <a:t>best interests of the child</a:t>
            </a:r>
            <a:r>
              <a:rPr lang="en-AU" dirty="0"/>
              <a:t>. </a:t>
            </a:r>
          </a:p>
          <a:p>
            <a:r>
              <a:rPr lang="en-AU" dirty="0"/>
              <a:t>This won’t change. </a:t>
            </a:r>
          </a:p>
          <a:p>
            <a:r>
              <a:rPr lang="en-AU" dirty="0"/>
              <a:t>Best interests of child will remain at centre of parenting decisions both in and outside the Courtroom. </a:t>
            </a:r>
          </a:p>
          <a:p>
            <a:pPr marL="0" indent="0">
              <a:buNone/>
            </a:pP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53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EF78-D2EC-D147-8635-BE895E00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What are the changes? 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A61B9-B9F3-4953-84AA-0E792106E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Goal: simpler, safer and more accessible family law system. </a:t>
            </a:r>
            <a:br>
              <a:rPr lang="en-AU" dirty="0"/>
            </a:br>
            <a:endParaRPr lang="en-AU" dirty="0"/>
          </a:p>
          <a:p>
            <a:r>
              <a:rPr lang="en-AU" dirty="0"/>
              <a:t>Main changes: </a:t>
            </a:r>
          </a:p>
          <a:p>
            <a:pPr lvl="1"/>
            <a:r>
              <a:rPr lang="en-US" dirty="0"/>
              <a:t>Changes to what a Court must consider when deciding what is in a child’s best interests.  </a:t>
            </a:r>
            <a:endParaRPr lang="en-AU" dirty="0"/>
          </a:p>
          <a:p>
            <a:pPr lvl="1"/>
            <a:r>
              <a:rPr lang="en-US" dirty="0"/>
              <a:t>Changes to the law about how separated parents make decisions about major issues (parental responsibility). </a:t>
            </a:r>
          </a:p>
          <a:p>
            <a:pPr lvl="1"/>
            <a:r>
              <a:rPr lang="en-US" dirty="0"/>
              <a:t>Also Information Sharing Bill – Court can obtain better information about family violence and other risks.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Changes won’t affect existing final orders. </a:t>
            </a:r>
          </a:p>
          <a:p>
            <a:pPr marL="457200" lvl="1" indent="0">
              <a:buNone/>
            </a:pP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0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C228-6C72-EC8D-FFFC-B9535942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Deciding best interests of child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5E4F-52C8-5436-C166-0F5F4A3E6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Clunky and confusing list of considerations gone. </a:t>
            </a:r>
          </a:p>
          <a:p>
            <a:endParaRPr lang="en-AU" dirty="0"/>
          </a:p>
          <a:p>
            <a:r>
              <a:rPr lang="en-AU" dirty="0"/>
              <a:t>Now 6 simplified factors a Court </a:t>
            </a:r>
            <a:r>
              <a:rPr lang="en-AU" u="sng" dirty="0"/>
              <a:t>must</a:t>
            </a:r>
            <a:r>
              <a:rPr lang="en-AU" dirty="0"/>
              <a:t> consider: </a:t>
            </a:r>
          </a:p>
          <a:p>
            <a:pPr lvl="1"/>
            <a:r>
              <a:rPr lang="en-AU" sz="2100" b="1" dirty="0"/>
              <a:t>1) Safety</a:t>
            </a:r>
            <a:r>
              <a:rPr lang="en-AU" sz="2100" dirty="0"/>
              <a:t>: safety of the child and people who care for the child. </a:t>
            </a:r>
          </a:p>
          <a:p>
            <a:pPr lvl="1"/>
            <a:r>
              <a:rPr lang="en-AU" sz="2100" b="1" dirty="0"/>
              <a:t>2) Child’s views: </a:t>
            </a:r>
            <a:r>
              <a:rPr lang="en-AU" sz="2100" dirty="0"/>
              <a:t>any views expressed. </a:t>
            </a:r>
          </a:p>
          <a:p>
            <a:pPr lvl="1"/>
            <a:r>
              <a:rPr lang="en-AU" sz="2100" b="1" dirty="0"/>
              <a:t>3) Child’s needs</a:t>
            </a:r>
            <a:r>
              <a:rPr lang="en-AU" sz="2100" dirty="0"/>
              <a:t>: developmental, psychological, emotional, cultural. </a:t>
            </a:r>
          </a:p>
          <a:p>
            <a:pPr lvl="1"/>
            <a:r>
              <a:rPr lang="en-AU" sz="2100" b="1" dirty="0"/>
              <a:t>4) Capacity</a:t>
            </a:r>
            <a:r>
              <a:rPr lang="en-AU" sz="2100" dirty="0"/>
              <a:t>: capacity to provide for the above needs. </a:t>
            </a:r>
          </a:p>
          <a:p>
            <a:pPr lvl="1"/>
            <a:r>
              <a:rPr lang="en-AU" sz="2100" b="1" dirty="0"/>
              <a:t>5) Benefit to child of relationship: </a:t>
            </a:r>
            <a:r>
              <a:rPr lang="en-AU" sz="2100" dirty="0"/>
              <a:t>with their parents and other people who are significant to them (e.g. grandparents or siblings). </a:t>
            </a:r>
          </a:p>
          <a:p>
            <a:pPr lvl="1"/>
            <a:r>
              <a:rPr lang="en-AU" sz="2100" b="1" dirty="0"/>
              <a:t>6) Catch all</a:t>
            </a:r>
            <a:r>
              <a:rPr lang="en-AU" sz="2100" dirty="0"/>
              <a:t>: anything else that is relevant to particular circumstances of child. </a:t>
            </a:r>
          </a:p>
          <a:p>
            <a:pPr lvl="1"/>
            <a:endParaRPr lang="en-AU" sz="2000" dirty="0"/>
          </a:p>
          <a:p>
            <a:r>
              <a:rPr lang="en-AU" dirty="0"/>
              <a:t>Aboriginal and Torres Strait Islander children</a:t>
            </a:r>
            <a:r>
              <a:rPr lang="en-AU" sz="2000" dirty="0"/>
              <a:t>: </a:t>
            </a:r>
            <a:r>
              <a:rPr lang="en-AU" dirty="0"/>
              <a:t>additional</a:t>
            </a:r>
            <a:r>
              <a:rPr lang="en-AU" sz="2000" dirty="0"/>
              <a:t> </a:t>
            </a:r>
            <a:r>
              <a:rPr lang="en-AU" dirty="0"/>
              <a:t>factor –right to culture - how parenting arrangements will help child to experience their culture.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4691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 Photo Album">
  <a:themeElements>
    <a:clrScheme name="Custom 6">
      <a:dk1>
        <a:srgbClr val="595959"/>
      </a:dk1>
      <a:lt1>
        <a:sysClr val="window" lastClr="FFFFFF"/>
      </a:lt1>
      <a:dk2>
        <a:srgbClr val="025A6F"/>
      </a:dk2>
      <a:lt2>
        <a:srgbClr val="A19D99"/>
      </a:lt2>
      <a:accent1>
        <a:srgbClr val="6EA0B0"/>
      </a:accent1>
      <a:accent2>
        <a:srgbClr val="007D92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ige Theme">
  <a:themeElements>
    <a:clrScheme name="Southside Justice Burgundy and Beige">
      <a:dk1>
        <a:srgbClr val="000000"/>
      </a:dk1>
      <a:lt1>
        <a:sysClr val="window" lastClr="FFFFFF"/>
      </a:lt1>
      <a:dk2>
        <a:srgbClr val="7D002E"/>
      </a:dk2>
      <a:lt2>
        <a:srgbClr val="FBBD98"/>
      </a:lt2>
      <a:accent1>
        <a:srgbClr val="D05F27"/>
      </a:accent1>
      <a:accent2>
        <a:srgbClr val="448F7A"/>
      </a:accent2>
      <a:accent3>
        <a:srgbClr val="7D002E"/>
      </a:accent3>
      <a:accent4>
        <a:srgbClr val="FBBD98"/>
      </a:accent4>
      <a:accent5>
        <a:srgbClr val="F4C2CB"/>
      </a:accent5>
      <a:accent6>
        <a:srgbClr val="D2E17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side Justice Arial PPT template.potx" id="{197C82DE-D9E4-425F-BE51-C2BA23F986A5}" vid="{E557BB1C-8B98-47EE-949E-3836F87A0640}"/>
    </a:ext>
  </a:extLst>
</a:theme>
</file>

<file path=ppt/theme/theme4.xml><?xml version="1.0" encoding="utf-8"?>
<a:theme xmlns:a="http://schemas.openxmlformats.org/drawingml/2006/main" name="Lilac Theme">
  <a:themeElements>
    <a:clrScheme name="Southside Justice Burgundy andLilac">
      <a:dk1>
        <a:srgbClr val="000000"/>
      </a:dk1>
      <a:lt1>
        <a:sysClr val="window" lastClr="FFFFFF"/>
      </a:lt1>
      <a:dk2>
        <a:srgbClr val="7D002E"/>
      </a:dk2>
      <a:lt2>
        <a:srgbClr val="CAD2EA"/>
      </a:lt2>
      <a:accent1>
        <a:srgbClr val="D05F27"/>
      </a:accent1>
      <a:accent2>
        <a:srgbClr val="448F7A"/>
      </a:accent2>
      <a:accent3>
        <a:srgbClr val="7D002E"/>
      </a:accent3>
      <a:accent4>
        <a:srgbClr val="FBBD98"/>
      </a:accent4>
      <a:accent5>
        <a:srgbClr val="F4C2CB"/>
      </a:accent5>
      <a:accent6>
        <a:srgbClr val="D2E17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36000" tIns="36000" rIns="36000" bIns="3600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uthside Justice Arial PPT template.potx" id="{197C82DE-D9E4-425F-BE51-C2BA23F986A5}" vid="{16E003EF-17D8-4DA0-8220-B20B5DC81DD9}"/>
    </a:ext>
  </a:extLst>
</a:theme>
</file>

<file path=ppt/theme/theme5.xml><?xml version="1.0" encoding="utf-8"?>
<a:theme xmlns:a="http://schemas.openxmlformats.org/drawingml/2006/main" name="Green">
  <a:themeElements>
    <a:clrScheme name="Southside Justice Green">
      <a:dk1>
        <a:srgbClr val="000000"/>
      </a:dk1>
      <a:lt1>
        <a:sysClr val="window" lastClr="FFFFFF"/>
      </a:lt1>
      <a:dk2>
        <a:srgbClr val="004F51"/>
      </a:dk2>
      <a:lt2>
        <a:srgbClr val="C5D9E7"/>
      </a:lt2>
      <a:accent1>
        <a:srgbClr val="D05F27"/>
      </a:accent1>
      <a:accent2>
        <a:srgbClr val="448F7A"/>
      </a:accent2>
      <a:accent3>
        <a:srgbClr val="7D002E"/>
      </a:accent3>
      <a:accent4>
        <a:srgbClr val="FBBD98"/>
      </a:accent4>
      <a:accent5>
        <a:srgbClr val="F4C2CB"/>
      </a:accent5>
      <a:accent6>
        <a:srgbClr val="D2E17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side Justice Arial PPT template.potx" id="{197C82DE-D9E4-425F-BE51-C2BA23F986A5}" vid="{62E7D601-89FE-4DCA-8F34-DCF8C4CDD45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2027</Words>
  <Application>Microsoft Office PowerPoint</Application>
  <PresentationFormat>Widescreen</PresentationFormat>
  <Paragraphs>239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Aharoni</vt:lpstr>
      <vt:lpstr>Arial</vt:lpstr>
      <vt:lpstr>Arial Rounded MT Bold</vt:lpstr>
      <vt:lpstr>Calibri</vt:lpstr>
      <vt:lpstr>Calibri Light</vt:lpstr>
      <vt:lpstr>Century Schoolbook</vt:lpstr>
      <vt:lpstr>Haffer XH</vt:lpstr>
      <vt:lpstr>Symbol</vt:lpstr>
      <vt:lpstr>Wingdings</vt:lpstr>
      <vt:lpstr>Office Theme</vt:lpstr>
      <vt:lpstr>Classic Photo Album</vt:lpstr>
      <vt:lpstr>Beige Theme</vt:lpstr>
      <vt:lpstr>Lilac Theme</vt:lpstr>
      <vt:lpstr>Green</vt:lpstr>
      <vt:lpstr>Bayside Peninsula Integrated Family Violence Partnership</vt:lpstr>
      <vt:lpstr>PowerPoint Presentation</vt:lpstr>
      <vt:lpstr>PowerPoint Presentation</vt:lpstr>
      <vt:lpstr>Changes to the Family Law Act</vt:lpstr>
      <vt:lpstr>Acknowledgement of Country</vt:lpstr>
      <vt:lpstr>Changes are coming … </vt:lpstr>
      <vt:lpstr>Parenting orders generally </vt:lpstr>
      <vt:lpstr>What are the changes? </vt:lpstr>
      <vt:lpstr>Deciding best interests of child</vt:lpstr>
      <vt:lpstr>Family violence and Safety </vt:lpstr>
      <vt:lpstr>Making long-term decisions then </vt:lpstr>
      <vt:lpstr>Making long-term decisions now</vt:lpstr>
      <vt:lpstr>Independent Children’s Lawyers</vt:lpstr>
      <vt:lpstr>Changing final orders </vt:lpstr>
      <vt:lpstr>Systems abuse </vt:lpstr>
      <vt:lpstr>Property and family violence changes </vt:lpstr>
      <vt:lpstr>PCLC referrals</vt:lpstr>
      <vt:lpstr>Break</vt:lpstr>
      <vt:lpstr>Family Law Case Study</vt:lpstr>
      <vt:lpstr>Acknowledgement of Country </vt:lpstr>
      <vt:lpstr>Samantha &amp; Rob </vt:lpstr>
      <vt:lpstr>PowerPoint Presentation</vt:lpstr>
      <vt:lpstr>PowerPoint Presentation</vt:lpstr>
      <vt:lpstr>Parenting</vt:lpstr>
      <vt:lpstr>The Mediator determined it was unsafe for mediation to occur and issued Samantha with a s60i certificate</vt:lpstr>
      <vt:lpstr>Subsequently, Rob initiated proceedings in the family law court. </vt:lpstr>
      <vt:lpstr>Getting Parenting Orders</vt:lpstr>
      <vt:lpstr>Application Process</vt:lpstr>
      <vt:lpstr>PowerPoint Presentation</vt:lpstr>
      <vt:lpstr>What happens with the parenting orders?</vt:lpstr>
      <vt:lpstr>PowerPoint Presentation</vt:lpstr>
      <vt:lpstr>PowerPoint Presentation</vt:lpstr>
      <vt:lpstr>Alice has now started attending school.</vt:lpstr>
      <vt:lpstr>Samantha cannot contact Rob.  She has not seen Alice in four days.</vt:lpstr>
      <vt:lpstr>PowerPoint Presentation</vt:lpstr>
      <vt:lpstr>Referrals</vt:lpstr>
      <vt:lpstr>PowerPoint Presentation</vt:lpstr>
      <vt:lpstr>Pre-submitted questions </vt:lpstr>
      <vt:lpstr>Evaluation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Bayside Peninsula Integrated Family Violence Partnership</dc:title>
  <dc:creator>Cassandra Lar</dc:creator>
  <cp:lastModifiedBy>Areeya Holmes</cp:lastModifiedBy>
  <cp:revision>2</cp:revision>
  <dcterms:created xsi:type="dcterms:W3CDTF">2024-03-19T23:49:40Z</dcterms:created>
  <dcterms:modified xsi:type="dcterms:W3CDTF">2024-03-24T22:16:21Z</dcterms:modified>
</cp:coreProperties>
</file>