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022"/>
    <a:srgbClr val="F26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4EB68-F071-4683-A13F-BA6A909E15B2}" v="5" dt="2022-08-17T06:30:24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899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Parkinson" userId="4c4027c8-192a-45e0-8de8-d75e36f97752" providerId="ADAL" clId="{38D4EB68-F071-4683-A13F-BA6A909E15B2}"/>
    <pc:docChg chg="custSel modSld">
      <pc:chgData name="Jane Parkinson" userId="4c4027c8-192a-45e0-8de8-d75e36f97752" providerId="ADAL" clId="{38D4EB68-F071-4683-A13F-BA6A909E15B2}" dt="2022-08-17T06:30:24.257" v="111" actId="14100"/>
      <pc:docMkLst>
        <pc:docMk/>
      </pc:docMkLst>
      <pc:sldChg chg="modSp mod">
        <pc:chgData name="Jane Parkinson" userId="4c4027c8-192a-45e0-8de8-d75e36f97752" providerId="ADAL" clId="{38D4EB68-F071-4683-A13F-BA6A909E15B2}" dt="2022-08-17T06:30:24.257" v="111" actId="14100"/>
        <pc:sldMkLst>
          <pc:docMk/>
          <pc:sldMk cId="2356140219" sldId="256"/>
        </pc:sldMkLst>
        <pc:spChg chg="mod">
          <ac:chgData name="Jane Parkinson" userId="4c4027c8-192a-45e0-8de8-d75e36f97752" providerId="ADAL" clId="{38D4EB68-F071-4683-A13F-BA6A909E15B2}" dt="2022-08-17T06:30:24.257" v="111" actId="14100"/>
          <ac:spMkLst>
            <pc:docMk/>
            <pc:sldMk cId="2356140219" sldId="256"/>
            <ac:spMk id="2" creationId="{A6A430C0-BB3A-425D-BBDB-91C3EDAFC42E}"/>
          </ac:spMkLst>
        </pc:spChg>
        <pc:spChg chg="mod">
          <ac:chgData name="Jane Parkinson" userId="4c4027c8-192a-45e0-8de8-d75e36f97752" providerId="ADAL" clId="{38D4EB68-F071-4683-A13F-BA6A909E15B2}" dt="2022-08-17T06:29:21.608" v="94" actId="20577"/>
          <ac:spMkLst>
            <pc:docMk/>
            <pc:sldMk cId="2356140219" sldId="256"/>
            <ac:spMk id="5" creationId="{EB6BC8F5-D233-4F66-B7E9-B2991F2F56CC}"/>
          </ac:spMkLst>
        </pc:spChg>
        <pc:grpChg chg="mod">
          <ac:chgData name="Jane Parkinson" userId="4c4027c8-192a-45e0-8de8-d75e36f97752" providerId="ADAL" clId="{38D4EB68-F071-4683-A13F-BA6A909E15B2}" dt="2022-08-17T06:30:24.257" v="111" actId="14100"/>
          <ac:grpSpMkLst>
            <pc:docMk/>
            <pc:sldMk cId="2356140219" sldId="256"/>
            <ac:grpSpMk id="44" creationId="{74C1198A-4570-476A-B0F5-F7B0961ED3F6}"/>
          </ac:grpSpMkLst>
        </pc:grpChg>
        <pc:picChg chg="mod">
          <ac:chgData name="Jane Parkinson" userId="4c4027c8-192a-45e0-8de8-d75e36f97752" providerId="ADAL" clId="{38D4EB68-F071-4683-A13F-BA6A909E15B2}" dt="2022-08-17T06:30:24.257" v="111" actId="14100"/>
          <ac:picMkLst>
            <pc:docMk/>
            <pc:sldMk cId="2356140219" sldId="256"/>
            <ac:picMk id="33" creationId="{11C3FBC0-FD2F-4A9C-98D0-CAD260BDCF29}"/>
          </ac:picMkLst>
        </pc:picChg>
        <pc:cxnChg chg="mod">
          <ac:chgData name="Jane Parkinson" userId="4c4027c8-192a-45e0-8de8-d75e36f97752" providerId="ADAL" clId="{38D4EB68-F071-4683-A13F-BA6A909E15B2}" dt="2022-08-17T06:29:59.106" v="107" actId="1076"/>
          <ac:cxnSpMkLst>
            <pc:docMk/>
            <pc:sldMk cId="2356140219" sldId="256"/>
            <ac:cxnSpMk id="21" creationId="{B46A05B0-1F20-4F36-983A-95EC9AF3EF1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0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487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6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22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5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13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85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87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40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06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39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3624-8BB4-4A3A-8B99-B4D4C9518C01}" type="datetimeFigureOut">
              <a:rPr lang="en-AU" smtClean="0"/>
              <a:t>17/08/2022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CD0F-A0E8-47C6-82DA-F54E215D61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87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Jparkinson@childhood.org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2CBCF0E-A1F0-4062-A753-072EDA8AE7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58" t="64444"/>
          <a:stretch/>
        </p:blipFill>
        <p:spPr>
          <a:xfrm rot="16200000">
            <a:off x="3925773" y="-170002"/>
            <a:ext cx="2768600" cy="31086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0127D7-4F6A-4D25-863B-D2A5DE15BE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6" t="86246" r="80189" b="2295"/>
          <a:stretch/>
        </p:blipFill>
        <p:spPr>
          <a:xfrm>
            <a:off x="5264737" y="9120805"/>
            <a:ext cx="1593263" cy="85137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C20A68-66D0-412C-9902-40E40BB98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58" t="64444"/>
          <a:stretch/>
        </p:blipFill>
        <p:spPr>
          <a:xfrm rot="10800000">
            <a:off x="-6375" y="0"/>
            <a:ext cx="1465757" cy="16457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E8F2C0E-7C7D-4C7E-B5A0-F8A6395AAC2B}"/>
              </a:ext>
            </a:extLst>
          </p:cNvPr>
          <p:cNvSpPr txBox="1"/>
          <p:nvPr/>
        </p:nvSpPr>
        <p:spPr>
          <a:xfrm>
            <a:off x="13074" y="657133"/>
            <a:ext cx="685193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6C1022"/>
                </a:solidFill>
                <a:latin typeface="HelveticaNeueLT Pro 45 Lt" panose="020B0403020202020204" pitchFamily="34" charset="0"/>
                <a:cs typeface="Arial" panose="020B0604020202020204" pitchFamily="34" charset="0"/>
              </a:rPr>
              <a:t>Bringing Up Great Kids:</a:t>
            </a:r>
            <a:br>
              <a:rPr lang="en-AU" sz="3600" b="1" dirty="0">
                <a:solidFill>
                  <a:srgbClr val="6C1022"/>
                </a:solidFill>
                <a:latin typeface="HelveticaNeueLT Pro 45 Lt" panose="020B0403020202020204" pitchFamily="34" charset="0"/>
                <a:cs typeface="Arial" panose="020B0604020202020204" pitchFamily="34" charset="0"/>
              </a:rPr>
            </a:br>
            <a:r>
              <a:rPr lang="en-AU" sz="3600" b="1" dirty="0">
                <a:solidFill>
                  <a:srgbClr val="6C1022"/>
                </a:solidFill>
                <a:latin typeface="HelveticaNeueLT Pro 45 Lt" panose="020B0403020202020204" pitchFamily="34" charset="0"/>
                <a:cs typeface="Arial" panose="020B0604020202020204" pitchFamily="34" charset="0"/>
              </a:rPr>
              <a:t>Parenting Adolescents </a:t>
            </a:r>
            <a:br>
              <a:rPr lang="en-AU" sz="2400" b="1" dirty="0">
                <a:latin typeface="HelveticaNeueLT Pro 45 Lt" panose="020B0403020202020204" pitchFamily="34" charset="0"/>
                <a:cs typeface="Arial" panose="020B0604020202020204" pitchFamily="34" charset="0"/>
              </a:rPr>
            </a:br>
            <a:endParaRPr lang="en-AU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ED9E73-2FC4-4EF0-A923-91DD2DB45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C1198A-4570-476A-B0F5-F7B0961ED3F6}"/>
              </a:ext>
            </a:extLst>
          </p:cNvPr>
          <p:cNvGrpSpPr/>
          <p:nvPr/>
        </p:nvGrpSpPr>
        <p:grpSpPr>
          <a:xfrm>
            <a:off x="347567" y="3877796"/>
            <a:ext cx="2689060" cy="3996957"/>
            <a:chOff x="4263101" y="2227139"/>
            <a:chExt cx="2594899" cy="2341672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11C3FBC0-FD2F-4A9C-98D0-CAD260BDC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3101" y="2227139"/>
              <a:ext cx="2594899" cy="2321572"/>
            </a:xfrm>
            <a:prstGeom prst="rect">
              <a:avLst/>
            </a:prstGeom>
          </p:spPr>
        </p:pic>
        <p:sp>
          <p:nvSpPr>
            <p:cNvPr id="2" name="Text Box 8">
              <a:extLst>
                <a:ext uri="{FF2B5EF4-FFF2-40B4-BE49-F238E27FC236}">
                  <a16:creationId xmlns:a16="http://schemas.microsoft.com/office/drawing/2014/main" id="{A6A430C0-BB3A-425D-BBDB-91C3EDAFC4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3101" y="2305059"/>
              <a:ext cx="2544450" cy="2263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Dates</a:t>
              </a:r>
              <a:r>
                <a:rPr lang="en-US" altLang="en-US" b="1" dirty="0">
                  <a:solidFill>
                    <a:schemeClr val="bg1"/>
                  </a:solidFill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 for </a:t>
              </a: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TERM 4: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>
                  <a:solidFill>
                    <a:srgbClr val="FFC000"/>
                  </a:solidFill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October 11/18/25 +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November 8/15/22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Time: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b="1" dirty="0">
                  <a:solidFill>
                    <a:srgbClr val="FFC000"/>
                  </a:solidFill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9.30</a:t>
              </a: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am –11.30am each week for 6 weeks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Where: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ea typeface="Times New Roman" panose="02020603050405020304" pitchFamily="18" charset="0"/>
                </a:rPr>
                <a:t>Online via ZOOM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Contact:</a:t>
              </a: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Name: </a:t>
              </a: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Jane Parkinson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>
                  <a:solidFill>
                    <a:schemeClr val="bg1"/>
                  </a:solidFill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For more info, &amp; how to refer into this program, email Jane @</a:t>
              </a: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altLang="en-US" sz="1300" b="1" i="0" u="none" strike="noStrike" cap="none" normalizeH="0" baseline="0" dirty="0">
                  <a:ln>
                    <a:noFill/>
                  </a:ln>
                  <a:solidFill>
                    <a:srgbClr val="FFC000"/>
                  </a:solidFill>
                  <a:effectLst/>
                  <a:latin typeface="12 pt Helvetica* 55 Roman   054"/>
                  <a:ea typeface="Times New Roman" panose="02020603050405020304" pitchFamily="18" charset="0"/>
                  <a:cs typeface="Arial" panose="020B0604020202020204" pitchFamily="34" charset="0"/>
                  <a:hlinkClick r:id="rId4"/>
                </a:rPr>
                <a:t>Jparkinson@childhood.org.au</a:t>
              </a:r>
              <a:endPara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12 pt Helvetica* 55 Roman   054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>
                  <a:solidFill>
                    <a:schemeClr val="bg1"/>
                  </a:solidFill>
                  <a:latin typeface="12 pt Helvetica* 55 Roman   054"/>
                  <a:cs typeface="Arial" panose="020B0604020202020204" pitchFamily="34" charset="0"/>
                </a:rPr>
                <a:t>OR phone</a:t>
              </a:r>
              <a:r>
                <a:rPr lang="en-US" altLang="en-US" sz="1300" b="1" dirty="0">
                  <a:solidFill>
                    <a:srgbClr val="FFC000"/>
                  </a:solidFill>
                  <a:latin typeface="12 pt Helvetica* 55 Roman   054"/>
                  <a:cs typeface="Arial" panose="020B0604020202020204" pitchFamily="34" charset="0"/>
                </a:rPr>
                <a:t>:  0407 450 746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" name="Rectangle 8">
            <a:extLst>
              <a:ext uri="{FF2B5EF4-FFF2-40B4-BE49-F238E27FC236}">
                <a16:creationId xmlns:a16="http://schemas.microsoft.com/office/drawing/2014/main" id="{EB6BC8F5-D233-4F66-B7E9-B2991F2F5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7" y="1746695"/>
            <a:ext cx="618726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AU" altLang="en-US" sz="1400" b="1" dirty="0">
              <a:solidFill>
                <a:srgbClr val="6C1022"/>
              </a:solidFill>
              <a:latin typeface="HelveticaNeueLT Pro 55 Roman" panose="020B0604020202020204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n-AU" altLang="en-US" sz="1400" b="1" u="sng" dirty="0">
                <a:solidFill>
                  <a:srgbClr val="6C1022"/>
                </a:solidFill>
                <a:latin typeface="HelveticaNeueLT Pro 55 Roman" panose="020B0604020202020204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kumimoji="0" lang="en-AU" altLang="en-US" sz="1400" b="1" i="0" u="sng" strike="noStrike" cap="none" normalizeH="0" baseline="0" dirty="0">
                <a:ln>
                  <a:noFill/>
                </a:ln>
                <a:solidFill>
                  <a:srgbClr val="6C1022"/>
                </a:solidFill>
                <a:effectLst/>
                <a:latin typeface="HelveticaNeueLT Pro 55 Roman" panose="020B0604020202020204"/>
                <a:ea typeface="Times New Roman" panose="02020603050405020304" pitchFamily="18" charset="0"/>
                <a:cs typeface="Arial" panose="020B0604020202020204" pitchFamily="34" charset="0"/>
              </a:rPr>
              <a:t>verview</a:t>
            </a:r>
            <a:r>
              <a:rPr kumimoji="0" lang="en-AU" altLang="en-US" sz="1400" b="1" i="0" u="none" strike="noStrike" cap="none" normalizeH="0" baseline="0" dirty="0">
                <a:ln>
                  <a:noFill/>
                </a:ln>
                <a:solidFill>
                  <a:srgbClr val="6C1022"/>
                </a:solidFill>
                <a:effectLst/>
                <a:latin typeface="HelveticaNeueLT Pro 55 Roman" panose="020B0604020202020204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sz="1400" b="1" dirty="0">
                <a:effectLst/>
                <a:latin typeface="+mn-lt"/>
                <a:ea typeface="Calibri" panose="020F0502020204030204" pitchFamily="34" charset="0"/>
              </a:rPr>
              <a:t>Bringing Up Great Kids: Parenting Adolescents 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</a:rPr>
              <a:t>is a reflective &amp; mindful 6 week program that provides parents &amp;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</a:rPr>
              <a:t>carers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</a:rPr>
              <a:t> with a safe space to reflect on the challenges of parenting their adolescent, as well as explore &amp; learn new ways to support them.</a:t>
            </a:r>
            <a:endParaRPr lang="en-AU" sz="1400" i="1" dirty="0">
              <a:effectLst/>
              <a:latin typeface="+mn-lt"/>
              <a:ea typeface="Calibri" panose="020F0502020204030204" pitchFamily="34" charset="0"/>
            </a:endParaRPr>
          </a:p>
          <a:p>
            <a:pPr fontAlgn="base" hangingPunct="0">
              <a:spcBef>
                <a:spcPts val="600"/>
              </a:spcBef>
              <a:spcAft>
                <a:spcPts val="600"/>
              </a:spcAft>
            </a:pPr>
            <a:r>
              <a:rPr lang="en-US" sz="1400" i="1" dirty="0">
                <a:effectLst/>
                <a:latin typeface="+mn-lt"/>
                <a:ea typeface="Calibri" panose="020F0502020204030204" pitchFamily="34" charset="0"/>
              </a:rPr>
              <a:t>Bringing Up Great Kids: Parenting Adolescents will be delivered online for 6 consecutive weeks, offering an accessible learning space for parents &amp; </a:t>
            </a:r>
            <a:r>
              <a:rPr lang="en-US" sz="1400" i="1" dirty="0" err="1">
                <a:effectLst/>
                <a:latin typeface="+mn-lt"/>
                <a:ea typeface="Calibri" panose="020F0502020204030204" pitchFamily="34" charset="0"/>
              </a:rPr>
              <a:t>carers</a:t>
            </a:r>
            <a:r>
              <a:rPr lang="en-US" sz="1400" i="1" dirty="0">
                <a:effectLst/>
                <a:latin typeface="+mn-lt"/>
                <a:ea typeface="Calibri" panose="020F0502020204030204" pitchFamily="34" charset="0"/>
              </a:rPr>
              <a:t> to learn from each other as they continue their parenting journey.</a:t>
            </a:r>
            <a:endParaRPr lang="en-AU" sz="1400" i="1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35764C-7704-4902-9EF0-ACAF0E83FB66}"/>
              </a:ext>
            </a:extLst>
          </p:cNvPr>
          <p:cNvSpPr txBox="1"/>
          <p:nvPr/>
        </p:nvSpPr>
        <p:spPr>
          <a:xfrm>
            <a:off x="3229784" y="3850397"/>
            <a:ext cx="3292849" cy="604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en-US" sz="1400" b="1" i="0" u="sng" strike="noStrike" cap="none" normalizeH="0" baseline="0" dirty="0">
                <a:ln>
                  <a:noFill/>
                </a:ln>
                <a:solidFill>
                  <a:srgbClr val="6C1022"/>
                </a:solidFill>
                <a:effectLst/>
                <a:latin typeface="HelveticaNeueLT Pro 55 Roman" panose="020B0604020202020204"/>
                <a:ea typeface="Calibri" panose="020F0502020204030204" pitchFamily="34" charset="0"/>
                <a:cs typeface="Arial" panose="020B0604020202020204" pitchFamily="34" charset="0"/>
              </a:rPr>
              <a:t>Program Content</a:t>
            </a:r>
            <a:endParaRPr kumimoji="0" lang="en-AU" altLang="en-US" sz="1400" b="0" i="0" u="sng" strike="noStrike" cap="none" normalizeH="0" baseline="0" dirty="0">
              <a:ln>
                <a:noFill/>
              </a:ln>
              <a:solidFill>
                <a:srgbClr val="6C1022"/>
              </a:solidFill>
              <a:effectLst/>
              <a:latin typeface="HelveticaNeueLT Pro 55 Roman" panose="020B0604020202020204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HelveticaNeueLT Pro 55 Roman" panose="020B0604020202020204" pitchFamily="34" charset="0"/>
                <a:ea typeface="Times New Roman" panose="02020603050405020304" pitchFamily="18" charset="0"/>
              </a:rPr>
              <a:t>The Bringing Up Great Kids: Parenting Adolescents program supports parents and carers to: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en-A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more about the origins of their own parenting style </a:t>
            </a:r>
            <a:r>
              <a:rPr lang="en-US" altLang="en-US" sz="1400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it can be more effective;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more about brain development during the adolescent period &amp; its influence on an </a:t>
            </a:r>
            <a:r>
              <a:rPr lang="en-US" altLang="en-US" sz="1400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adolescent’s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thoughts, feelings </a:t>
            </a:r>
            <a:r>
              <a:rPr lang="en-US" altLang="en-US" sz="1400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explore new ways of communicating with your </a:t>
            </a:r>
            <a:r>
              <a:rPr kumimoji="0" lang="en-AU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adolescent;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HelveticaNeueLT Pro 55 Roman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explore the meaning </a:t>
            </a:r>
            <a:r>
              <a:rPr lang="en-US" altLang="en-US" sz="1400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 behind adolescent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behaviours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 well as how to feel more confident in how to respond to </a:t>
            </a:r>
            <a:r>
              <a:rPr lang="en-US" altLang="en-US" sz="1400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en-A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discover ways for parents to take care of themselves during stressful periods of parenting, find support when they need it, and to practice self-compassion.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6A05B0-1F20-4F36-983A-95EC9AF3EF15}"/>
              </a:ext>
            </a:extLst>
          </p:cNvPr>
          <p:cNvCxnSpPr>
            <a:cxnSpLocks/>
          </p:cNvCxnSpPr>
          <p:nvPr/>
        </p:nvCxnSpPr>
        <p:spPr>
          <a:xfrm flipH="1">
            <a:off x="335367" y="3891444"/>
            <a:ext cx="6175066" cy="0"/>
          </a:xfrm>
          <a:prstGeom prst="line">
            <a:avLst/>
          </a:prstGeom>
          <a:ln w="38100">
            <a:solidFill>
              <a:srgbClr val="6C10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230A7EBB-89F6-4BF9-BE11-E58867733C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143"/>
          <a:stretch/>
        </p:blipFill>
        <p:spPr>
          <a:xfrm>
            <a:off x="1229169" y="7753695"/>
            <a:ext cx="2045700" cy="213681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BAA941E-7B14-4DBF-A8E7-D9F819B5E1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998" y="8039604"/>
            <a:ext cx="1099384" cy="186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4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269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12 pt Helvetica* 55 Roman   054</vt:lpstr>
      <vt:lpstr>Arial</vt:lpstr>
      <vt:lpstr>Calibri</vt:lpstr>
      <vt:lpstr>Calibri Light</vt:lpstr>
      <vt:lpstr>HelveticaNeueLT Pro 45 Lt</vt:lpstr>
      <vt:lpstr>HelveticaNeueLT Pro 55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Moffatt</dc:creator>
  <cp:lastModifiedBy>Jane Parkinson</cp:lastModifiedBy>
  <cp:revision>12</cp:revision>
  <dcterms:created xsi:type="dcterms:W3CDTF">2021-06-22T04:38:52Z</dcterms:created>
  <dcterms:modified xsi:type="dcterms:W3CDTF">2022-08-17T06:30:33Z</dcterms:modified>
</cp:coreProperties>
</file>