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6" r:id="rId2"/>
    <p:sldId id="275" r:id="rId3"/>
    <p:sldId id="276" r:id="rId4"/>
    <p:sldId id="259" r:id="rId5"/>
    <p:sldId id="278" r:id="rId6"/>
    <p:sldId id="279" r:id="rId7"/>
    <p:sldId id="280" r:id="rId8"/>
    <p:sldId id="281" r:id="rId9"/>
    <p:sldId id="282" r:id="rId10"/>
    <p:sldId id="283" r:id="rId11"/>
    <p:sldId id="284" r:id="rId12"/>
    <p:sldId id="285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3DAD4"/>
    <a:srgbClr val="FCC19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7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A39FBB-CB07-5786-B034-2F2032467BC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81639C2-18B2-754E-F2D8-2AD3F160628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FAE4FF8-932F-250C-4587-02D0417D6A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6DBE11-EAFC-40A3-A685-9BB833A4066F}" type="datetimeFigureOut">
              <a:rPr lang="en-AU" smtClean="0"/>
              <a:t>19/09/2024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BCCE2D7-A4B8-EBB5-7729-79C86041EB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8E79FFD-7148-61D3-5F5E-02622AF8CB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0905ED-922E-45E8-9999-06DE6FEDBA1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951407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870BC9-391A-4E3F-4B6F-1373C43F48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5C81DF8-21D3-F444-850C-5EC0332FF8D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B9E51C0-1518-DB55-1FFC-B88E480F77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6DBE11-EAFC-40A3-A685-9BB833A4066F}" type="datetimeFigureOut">
              <a:rPr lang="en-AU" smtClean="0"/>
              <a:t>19/09/2024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10E71B0-4ED2-90DC-43FB-E5AC2DB5F0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775905A-0BE7-8505-9F11-C0743C4245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0905ED-922E-45E8-9999-06DE6FEDBA1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3913738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1430EDA-5A22-6B27-5128-D4197B0EC7B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660CDC6-EF98-A680-1C57-581F0403CE2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08A7CC4-C658-B4C9-8A1C-E7D42DB907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6DBE11-EAFC-40A3-A685-9BB833A4066F}" type="datetimeFigureOut">
              <a:rPr lang="en-AU" smtClean="0"/>
              <a:t>19/09/2024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A2860AB-58A3-5235-8C6E-93FBA8B126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C61560-39F4-ACFB-8E41-35FBDF3D5B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0905ED-922E-45E8-9999-06DE6FEDBA1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3488921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4B8029-6CDE-DCBE-F1FA-32A5A4B6D6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B3AD08-2DB4-B0DB-558A-12616D9927B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180780-4A8D-C601-2326-5E7B0CD597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6DBE11-EAFC-40A3-A685-9BB833A4066F}" type="datetimeFigureOut">
              <a:rPr lang="en-AU" smtClean="0"/>
              <a:t>19/09/2024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390814-6712-3E8B-5A37-0D5E53B999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E9AB47-ABBA-9E5F-0915-7D638A3D33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0905ED-922E-45E8-9999-06DE6FEDBA1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6887659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D6479A-1B30-9A16-ACD6-2F2C88169F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056CAD2-F542-9C7D-3166-2C2D66DC5D3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E1A0D23-F3D0-34D9-051C-93C9EBCC5C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6DBE11-EAFC-40A3-A685-9BB833A4066F}" type="datetimeFigureOut">
              <a:rPr lang="en-AU" smtClean="0"/>
              <a:t>19/09/2024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FEF904-CD9D-0F0A-FB28-CBF01C876F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27890C6-4C36-6C27-42A8-CDB6535489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0905ED-922E-45E8-9999-06DE6FEDBA1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2343083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CDECD0-425F-C4BA-0D56-F95D847FDB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871B17-1647-26D8-8657-9E4FBF844D0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58F50A9-EE49-59AF-5494-0639C027F94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BDB4ED4-20EA-B5C9-654A-415C359C6B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6DBE11-EAFC-40A3-A685-9BB833A4066F}" type="datetimeFigureOut">
              <a:rPr lang="en-AU" smtClean="0"/>
              <a:t>19/09/2024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2A57D31-9A8A-1483-1A65-7160D0FDCA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8B5AAF1-EA3B-F07B-046B-89CB751C09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0905ED-922E-45E8-9999-06DE6FEDBA1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1764164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9CE048-99AF-424D-C449-1E593E879B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3AD1D72-8251-F619-2BE2-10C98C9C06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8446A27-564F-A0E6-6346-596012EB050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CB0EBB8-F1E4-1BAB-7C3D-8D19467519D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75B6FA9-8475-7213-F26D-587C29729B6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7FAF63F-DC0F-9731-E270-4E5B67F9C0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6DBE11-EAFC-40A3-A685-9BB833A4066F}" type="datetimeFigureOut">
              <a:rPr lang="en-AU" smtClean="0"/>
              <a:t>19/09/2024</a:t>
            </a:fld>
            <a:endParaRPr lang="en-AU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00F1549-DF8B-4677-70CC-7788A6618A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6CE9034-C668-6E3C-AA6F-F54B78E91E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0905ED-922E-45E8-9999-06DE6FEDBA1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0794995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B6F2CD-8213-28E3-FC62-72F8D2077C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17B88F4-941B-5652-82C5-FA404838D6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6DBE11-EAFC-40A3-A685-9BB833A4066F}" type="datetimeFigureOut">
              <a:rPr lang="en-AU" smtClean="0"/>
              <a:t>19/09/2024</a:t>
            </a:fld>
            <a:endParaRPr lang="en-AU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9D119CE-FB70-7330-BA04-67583A79D3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F9CA1D5-3DDD-5257-B969-5C4DE33A51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0905ED-922E-45E8-9999-06DE6FEDBA1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811785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E2C014D-CEBC-56B3-BD63-BFB0DD052C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6DBE11-EAFC-40A3-A685-9BB833A4066F}" type="datetimeFigureOut">
              <a:rPr lang="en-AU" smtClean="0"/>
              <a:t>19/09/2024</a:t>
            </a:fld>
            <a:endParaRPr lang="en-AU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55F2FAB-7818-9575-7CEB-9AEE66943E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6FE878F-6FEE-2E03-6455-2C1F5F0EFE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0905ED-922E-45E8-9999-06DE6FEDBA1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9580049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7ED45A-662B-5F15-3965-6F5BD212EC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C804A5-B886-DA7F-871F-AE34882863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D62D54C-B109-6FFC-C49D-2DD6B259050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DFADD49-F0CE-F071-39B2-6A3F9913CF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6DBE11-EAFC-40A3-A685-9BB833A4066F}" type="datetimeFigureOut">
              <a:rPr lang="en-AU" smtClean="0"/>
              <a:t>19/09/2024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FBD4470-A8A3-B15E-E502-C097CAD720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F63C909-4503-DE3D-D5B5-65D7C89492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0905ED-922E-45E8-9999-06DE6FEDBA1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9811088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8C60C0-6A49-4FF2-DC82-C994D3EE6F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D54B396-8FC5-6F8E-72B9-9DB5CA52B94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62B01CE-019B-BAD7-993C-88E302E2F18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81420D8-B1C1-9F40-722A-A64C3CF681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6DBE11-EAFC-40A3-A685-9BB833A4066F}" type="datetimeFigureOut">
              <a:rPr lang="en-AU" smtClean="0"/>
              <a:t>19/09/2024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7713879-20E3-744F-8D58-9492B3D9A2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F2CA24E-9C05-27C2-9914-A8881B9EF0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0905ED-922E-45E8-9999-06DE6FEDBA1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854785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A5799C5-F689-B11E-CE75-0C02843535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438261C-8FE6-0F04-D846-AF7831B20FE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A85DCA-9086-C2F1-6785-92C45176B14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6DBE11-EAFC-40A3-A685-9BB833A4066F}" type="datetimeFigureOut">
              <a:rPr lang="en-AU" smtClean="0"/>
              <a:t>19/09/2024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B31534D-0BE6-A2EB-6DF8-EA04B05E6DF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05E906-9697-714F-A26E-120408416F7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0905ED-922E-45E8-9999-06DE6FEDBA1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046397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mailto:fs.alliance@anglicarevic.org.au" TargetMode="Externa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CC19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4F74D28C-3268-4E35-8EE1-D92CB4A85A7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0"/>
            <a:ext cx="6172782" cy="6858000"/>
          </a:xfrm>
          <a:custGeom>
            <a:avLst/>
            <a:gdLst>
              <a:gd name="connsiteX0" fmla="*/ 6172782 w 6172782"/>
              <a:gd name="connsiteY0" fmla="*/ 0 h 6858000"/>
              <a:gd name="connsiteX1" fmla="*/ 69075 w 6172782"/>
              <a:gd name="connsiteY1" fmla="*/ 0 h 6858000"/>
              <a:gd name="connsiteX2" fmla="*/ 35131 w 6172782"/>
              <a:gd name="connsiteY2" fmla="*/ 267128 h 6858000"/>
              <a:gd name="connsiteX3" fmla="*/ 0 w 6172782"/>
              <a:gd name="connsiteY3" fmla="*/ 962845 h 6858000"/>
              <a:gd name="connsiteX4" fmla="*/ 3276103 w 6172782"/>
              <a:gd name="connsiteY4" fmla="*/ 6782205 h 6858000"/>
              <a:gd name="connsiteX5" fmla="*/ 3407923 w 6172782"/>
              <a:gd name="connsiteY5" fmla="*/ 6858000 h 6858000"/>
              <a:gd name="connsiteX6" fmla="*/ 6172782 w 6172782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172782" h="6858000">
                <a:moveTo>
                  <a:pt x="6172782" y="0"/>
                </a:moveTo>
                <a:lnTo>
                  <a:pt x="69075" y="0"/>
                </a:lnTo>
                <a:lnTo>
                  <a:pt x="35131" y="267128"/>
                </a:lnTo>
                <a:cubicBezTo>
                  <a:pt x="11901" y="495874"/>
                  <a:pt x="0" y="727970"/>
                  <a:pt x="0" y="962845"/>
                </a:cubicBezTo>
                <a:cubicBezTo>
                  <a:pt x="0" y="3429034"/>
                  <a:pt x="1312002" y="5588789"/>
                  <a:pt x="3276103" y="6782205"/>
                </a:cubicBezTo>
                <a:lnTo>
                  <a:pt x="3407923" y="6858000"/>
                </a:lnTo>
                <a:lnTo>
                  <a:pt x="6172782" y="6858000"/>
                </a:lnTo>
                <a:close/>
              </a:path>
            </a:pathLst>
          </a:custGeom>
          <a:solidFill>
            <a:srgbClr val="FFFFFF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58D44E42-C462-4105-BC86-FE75B4E3C4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0"/>
            <a:ext cx="6024154" cy="6858000"/>
          </a:xfrm>
          <a:custGeom>
            <a:avLst/>
            <a:gdLst>
              <a:gd name="connsiteX0" fmla="*/ 70374 w 6024154"/>
              <a:gd name="connsiteY0" fmla="*/ 0 h 6858000"/>
              <a:gd name="connsiteX1" fmla="*/ 6024154 w 6024154"/>
              <a:gd name="connsiteY1" fmla="*/ 0 h 6858000"/>
              <a:gd name="connsiteX2" fmla="*/ 6024154 w 6024154"/>
              <a:gd name="connsiteY2" fmla="*/ 6858000 h 6858000"/>
              <a:gd name="connsiteX3" fmla="*/ 3587167 w 6024154"/>
              <a:gd name="connsiteY3" fmla="*/ 6858000 h 6858000"/>
              <a:gd name="connsiteX4" fmla="*/ 3474220 w 6024154"/>
              <a:gd name="connsiteY4" fmla="*/ 6800152 h 6858000"/>
              <a:gd name="connsiteX5" fmla="*/ 0 w 6024154"/>
              <a:gd name="connsiteY5" fmla="*/ 962844 h 6858000"/>
              <a:gd name="connsiteX6" fmla="*/ 34274 w 6024154"/>
              <a:gd name="connsiteY6" fmla="*/ 284091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024154" h="6858000">
                <a:moveTo>
                  <a:pt x="70374" y="0"/>
                </a:moveTo>
                <a:lnTo>
                  <a:pt x="6024154" y="0"/>
                </a:lnTo>
                <a:lnTo>
                  <a:pt x="6024154" y="6858000"/>
                </a:lnTo>
                <a:lnTo>
                  <a:pt x="3587167" y="6858000"/>
                </a:lnTo>
                <a:lnTo>
                  <a:pt x="3474220" y="6800152"/>
                </a:lnTo>
                <a:cubicBezTo>
                  <a:pt x="1404818" y="5675986"/>
                  <a:pt x="0" y="3483472"/>
                  <a:pt x="0" y="962844"/>
                </a:cubicBezTo>
                <a:cubicBezTo>
                  <a:pt x="0" y="733696"/>
                  <a:pt x="11610" y="507260"/>
                  <a:pt x="34274" y="284091"/>
                </a:cubicBez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5" name="Picture 4" descr="Logo, company name&#10;&#10;Description automatically generated">
            <a:extLst>
              <a:ext uri="{FF2B5EF4-FFF2-40B4-BE49-F238E27FC236}">
                <a16:creationId xmlns:a16="http://schemas.microsoft.com/office/drawing/2014/main" id="{D43130D1-F4C9-61EC-030A-817FAC12720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4916" y="554145"/>
            <a:ext cx="2301339" cy="1093135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0F4DEAFD-5134-26A2-62B9-21E080267D17}"/>
              </a:ext>
            </a:extLst>
          </p:cNvPr>
          <p:cNvSpPr txBox="1"/>
          <p:nvPr/>
        </p:nvSpPr>
        <p:spPr>
          <a:xfrm>
            <a:off x="530177" y="1647280"/>
            <a:ext cx="571691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AU" b="0" i="0" dirty="0">
                <a:solidFill>
                  <a:schemeClr val="bg1"/>
                </a:solidFill>
                <a:effectLst/>
                <a:latin typeface="Lato" panose="020F0502020204030203" pitchFamily="34" charset="0"/>
              </a:rPr>
              <a:t>FSP </a:t>
            </a:r>
            <a:r>
              <a:rPr lang="en-AU" dirty="0">
                <a:solidFill>
                  <a:schemeClr val="bg1"/>
                </a:solidFill>
                <a:latin typeface="Lato" panose="020F0502020204030203" pitchFamily="34" charset="0"/>
              </a:rPr>
              <a:t>Training – September 2024 </a:t>
            </a:r>
            <a:endParaRPr lang="en-AU" b="0" i="0" dirty="0">
              <a:solidFill>
                <a:schemeClr val="bg1"/>
              </a:solidFill>
              <a:effectLst/>
              <a:latin typeface="Lato" panose="020F0502020204030203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6D26A32-45E0-65D0-4DFA-97A62462BC4B}"/>
              </a:ext>
            </a:extLst>
          </p:cNvPr>
          <p:cNvSpPr txBox="1"/>
          <p:nvPr/>
        </p:nvSpPr>
        <p:spPr>
          <a:xfrm>
            <a:off x="6577698" y="1945615"/>
            <a:ext cx="6096000" cy="39703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AU" sz="1800" b="0" i="0" dirty="0">
                <a:solidFill>
                  <a:schemeClr val="bg1"/>
                </a:solidFill>
                <a:effectLst/>
                <a:latin typeface="Lato" panose="020F0502020204030203" pitchFamily="34" charset="0"/>
              </a:rPr>
              <a:t>Anglicare Victoria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AU" sz="1800" b="0" i="0" dirty="0">
                <a:solidFill>
                  <a:schemeClr val="bg1"/>
                </a:solidFill>
                <a:effectLst/>
                <a:latin typeface="Lato" panose="020F0502020204030203" pitchFamily="34" charset="0"/>
              </a:rPr>
              <a:t>Bayside Community Information and Support Service (BayCISS)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AU" sz="1800" b="0" i="0" dirty="0" err="1">
                <a:solidFill>
                  <a:schemeClr val="bg1"/>
                </a:solidFill>
                <a:effectLst/>
                <a:latin typeface="Lato" panose="020F0502020204030203" pitchFamily="34" charset="0"/>
              </a:rPr>
              <a:t>OzChild</a:t>
            </a:r>
            <a:endParaRPr lang="en-AU" sz="1800" b="0" i="0" dirty="0">
              <a:solidFill>
                <a:schemeClr val="bg1"/>
              </a:solidFill>
              <a:effectLst/>
              <a:latin typeface="Lato" panose="020F0502020204030203" pitchFamily="34" charset="0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AU" sz="1800" b="0" i="0" dirty="0">
                <a:solidFill>
                  <a:schemeClr val="bg1"/>
                </a:solidFill>
                <a:effectLst/>
                <a:latin typeface="Lato" panose="020F0502020204030203" pitchFamily="34" charset="0"/>
              </a:rPr>
              <a:t>City of Kingston 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AU" sz="1800" b="0" i="0" dirty="0">
                <a:solidFill>
                  <a:schemeClr val="bg1"/>
                </a:solidFill>
                <a:effectLst/>
                <a:latin typeface="Lato" panose="020F0502020204030203" pitchFamily="34" charset="0"/>
              </a:rPr>
              <a:t>City of Port Phillip 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AU" sz="1800" b="0" i="0" dirty="0">
                <a:solidFill>
                  <a:schemeClr val="bg1"/>
                </a:solidFill>
                <a:effectLst/>
                <a:latin typeface="Lato" panose="020F0502020204030203" pitchFamily="34" charset="0"/>
              </a:rPr>
              <a:t>Connect Health 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AU" sz="1800" b="0" i="0" dirty="0">
                <a:solidFill>
                  <a:schemeClr val="bg1"/>
                </a:solidFill>
                <a:effectLst/>
                <a:latin typeface="Lato" panose="020F0502020204030203" pitchFamily="34" charset="0"/>
              </a:rPr>
              <a:t>Family Life 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AU" sz="1800" b="0" i="0" dirty="0">
                <a:solidFill>
                  <a:schemeClr val="bg1"/>
                </a:solidFill>
                <a:effectLst/>
                <a:latin typeface="Lato" panose="020F0502020204030203" pitchFamily="34" charset="0"/>
              </a:rPr>
              <a:t>Good Shepherd Australia New Zealand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AU" sz="1800" b="0" i="0" dirty="0">
                <a:solidFill>
                  <a:schemeClr val="bg1"/>
                </a:solidFill>
                <a:effectLst/>
                <a:latin typeface="Lato" panose="020F0502020204030203" pitchFamily="34" charset="0"/>
              </a:rPr>
              <a:t>Jewish Care 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AU" sz="1800" b="0" i="0" dirty="0">
                <a:solidFill>
                  <a:schemeClr val="bg1"/>
                </a:solidFill>
                <a:effectLst/>
                <a:latin typeface="Lato" panose="020F0502020204030203" pitchFamily="34" charset="0"/>
              </a:rPr>
              <a:t>Key Assets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AU" sz="1800" b="0" i="0" dirty="0">
                <a:solidFill>
                  <a:schemeClr val="bg1"/>
                </a:solidFill>
                <a:effectLst/>
                <a:latin typeface="Lato" panose="020F0502020204030203" pitchFamily="34" charset="0"/>
              </a:rPr>
              <a:t>MacKillop Family Services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AU" sz="1800" b="0" i="0" dirty="0">
                <a:solidFill>
                  <a:schemeClr val="bg1"/>
                </a:solidFill>
                <a:effectLst/>
                <a:latin typeface="Lato" panose="020F0502020204030203" pitchFamily="34" charset="0"/>
              </a:rPr>
              <a:t>Uniting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AU" sz="1800" b="0" i="0" dirty="0">
                <a:solidFill>
                  <a:schemeClr val="bg1"/>
                </a:solidFill>
                <a:effectLst/>
                <a:latin typeface="Lato" panose="020F0502020204030203" pitchFamily="34" charset="0"/>
              </a:rPr>
              <a:t>VACCA</a:t>
            </a:r>
          </a:p>
        </p:txBody>
      </p:sp>
    </p:spTree>
    <p:extLst>
      <p:ext uri="{BB962C8B-B14F-4D97-AF65-F5344CB8AC3E}">
        <p14:creationId xmlns:p14="http://schemas.microsoft.com/office/powerpoint/2010/main" val="49969390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CC19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4F74D28C-3268-4E35-8EE1-D92CB4A85A7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0"/>
            <a:ext cx="6172782" cy="6858000"/>
          </a:xfrm>
          <a:custGeom>
            <a:avLst/>
            <a:gdLst>
              <a:gd name="connsiteX0" fmla="*/ 6172782 w 6172782"/>
              <a:gd name="connsiteY0" fmla="*/ 0 h 6858000"/>
              <a:gd name="connsiteX1" fmla="*/ 69075 w 6172782"/>
              <a:gd name="connsiteY1" fmla="*/ 0 h 6858000"/>
              <a:gd name="connsiteX2" fmla="*/ 35131 w 6172782"/>
              <a:gd name="connsiteY2" fmla="*/ 267128 h 6858000"/>
              <a:gd name="connsiteX3" fmla="*/ 0 w 6172782"/>
              <a:gd name="connsiteY3" fmla="*/ 962845 h 6858000"/>
              <a:gd name="connsiteX4" fmla="*/ 3276103 w 6172782"/>
              <a:gd name="connsiteY4" fmla="*/ 6782205 h 6858000"/>
              <a:gd name="connsiteX5" fmla="*/ 3407923 w 6172782"/>
              <a:gd name="connsiteY5" fmla="*/ 6858000 h 6858000"/>
              <a:gd name="connsiteX6" fmla="*/ 6172782 w 6172782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172782" h="6858000">
                <a:moveTo>
                  <a:pt x="6172782" y="0"/>
                </a:moveTo>
                <a:lnTo>
                  <a:pt x="69075" y="0"/>
                </a:lnTo>
                <a:lnTo>
                  <a:pt x="35131" y="267128"/>
                </a:lnTo>
                <a:cubicBezTo>
                  <a:pt x="11901" y="495874"/>
                  <a:pt x="0" y="727970"/>
                  <a:pt x="0" y="962845"/>
                </a:cubicBezTo>
                <a:cubicBezTo>
                  <a:pt x="0" y="3429034"/>
                  <a:pt x="1312002" y="5588789"/>
                  <a:pt x="3276103" y="6782205"/>
                </a:cubicBezTo>
                <a:lnTo>
                  <a:pt x="3407923" y="6858000"/>
                </a:lnTo>
                <a:lnTo>
                  <a:pt x="6172782" y="6858000"/>
                </a:lnTo>
                <a:close/>
              </a:path>
            </a:pathLst>
          </a:custGeom>
          <a:solidFill>
            <a:srgbClr val="FFFFFF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58D44E42-C462-4105-BC86-FE75B4E3C4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0"/>
            <a:ext cx="6024154" cy="6858000"/>
          </a:xfrm>
          <a:custGeom>
            <a:avLst/>
            <a:gdLst>
              <a:gd name="connsiteX0" fmla="*/ 70374 w 6024154"/>
              <a:gd name="connsiteY0" fmla="*/ 0 h 6858000"/>
              <a:gd name="connsiteX1" fmla="*/ 6024154 w 6024154"/>
              <a:gd name="connsiteY1" fmla="*/ 0 h 6858000"/>
              <a:gd name="connsiteX2" fmla="*/ 6024154 w 6024154"/>
              <a:gd name="connsiteY2" fmla="*/ 6858000 h 6858000"/>
              <a:gd name="connsiteX3" fmla="*/ 3587167 w 6024154"/>
              <a:gd name="connsiteY3" fmla="*/ 6858000 h 6858000"/>
              <a:gd name="connsiteX4" fmla="*/ 3474220 w 6024154"/>
              <a:gd name="connsiteY4" fmla="*/ 6800152 h 6858000"/>
              <a:gd name="connsiteX5" fmla="*/ 0 w 6024154"/>
              <a:gd name="connsiteY5" fmla="*/ 962844 h 6858000"/>
              <a:gd name="connsiteX6" fmla="*/ 34274 w 6024154"/>
              <a:gd name="connsiteY6" fmla="*/ 284091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024154" h="6858000">
                <a:moveTo>
                  <a:pt x="70374" y="0"/>
                </a:moveTo>
                <a:lnTo>
                  <a:pt x="6024154" y="0"/>
                </a:lnTo>
                <a:lnTo>
                  <a:pt x="6024154" y="6858000"/>
                </a:lnTo>
                <a:lnTo>
                  <a:pt x="3587167" y="6858000"/>
                </a:lnTo>
                <a:lnTo>
                  <a:pt x="3474220" y="6800152"/>
                </a:lnTo>
                <a:cubicBezTo>
                  <a:pt x="1404818" y="5675986"/>
                  <a:pt x="0" y="3483472"/>
                  <a:pt x="0" y="962844"/>
                </a:cubicBezTo>
                <a:cubicBezTo>
                  <a:pt x="0" y="733696"/>
                  <a:pt x="11610" y="507260"/>
                  <a:pt x="34274" y="284091"/>
                </a:cubicBez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5" name="Picture 4" descr="Logo, company name&#10;&#10;Description automatically generated">
            <a:extLst>
              <a:ext uri="{FF2B5EF4-FFF2-40B4-BE49-F238E27FC236}">
                <a16:creationId xmlns:a16="http://schemas.microsoft.com/office/drawing/2014/main" id="{D43130D1-F4C9-61EC-030A-817FAC12720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4916" y="554145"/>
            <a:ext cx="2365993" cy="1123846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0F4DEAFD-5134-26A2-62B9-21E080267D17}"/>
              </a:ext>
            </a:extLst>
          </p:cNvPr>
          <p:cNvSpPr txBox="1"/>
          <p:nvPr/>
        </p:nvSpPr>
        <p:spPr>
          <a:xfrm>
            <a:off x="506382" y="1825859"/>
            <a:ext cx="571691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AU" b="0" i="0" dirty="0">
                <a:solidFill>
                  <a:schemeClr val="bg1"/>
                </a:solidFill>
                <a:effectLst/>
                <a:latin typeface="Lato" panose="020F0502020204030203" pitchFamily="34" charset="0"/>
              </a:rPr>
              <a:t>FSP </a:t>
            </a:r>
            <a:r>
              <a:rPr lang="en-AU" dirty="0">
                <a:solidFill>
                  <a:schemeClr val="bg1"/>
                </a:solidFill>
                <a:latin typeface="Lato" panose="020F0502020204030203" pitchFamily="34" charset="0"/>
              </a:rPr>
              <a:t>Training – June 2024 </a:t>
            </a:r>
            <a:endParaRPr lang="en-AU" b="0" i="0" dirty="0">
              <a:solidFill>
                <a:schemeClr val="bg1"/>
              </a:solidFill>
              <a:effectLst/>
              <a:latin typeface="Lato" panose="020F0502020204030203" pitchFamily="34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DE84200B-F273-E6E1-BD1B-9EEA9F4634CA}"/>
              </a:ext>
            </a:extLst>
          </p:cNvPr>
          <p:cNvSpPr txBox="1"/>
          <p:nvPr/>
        </p:nvSpPr>
        <p:spPr>
          <a:xfrm>
            <a:off x="6096000" y="3115513"/>
            <a:ext cx="6096000" cy="599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</a:pPr>
            <a:endParaRPr lang="en-AU" sz="1200" dirty="0">
              <a:solidFill>
                <a:schemeClr val="bg1"/>
              </a:solidFill>
              <a:effectLst/>
              <a:latin typeface="Lato" panose="020F0502020204030203" pitchFamily="34" charset="0"/>
              <a:ea typeface="Times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Font typeface="Calibri" panose="020F0502020204030204" pitchFamily="34" charset="0"/>
              <a:buChar char="-"/>
            </a:pPr>
            <a:endParaRPr lang="en-AU" sz="1200" b="1" dirty="0">
              <a:solidFill>
                <a:schemeClr val="bg1"/>
              </a:solidFill>
              <a:latin typeface="Lato" panose="020F0502020204030203" pitchFamily="34" charset="0"/>
              <a:ea typeface="Times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AA487C9-D0FA-B4F5-4A06-4D2DB6E41D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86564" y="7228897"/>
            <a:ext cx="10515600" cy="4351338"/>
          </a:xfrm>
        </p:spPr>
        <p:txBody>
          <a:bodyPr/>
          <a:lstStyle/>
          <a:p>
            <a:endParaRPr lang="en-AU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D0601AB-91DE-865A-3E41-CA5348A08573}"/>
              </a:ext>
            </a:extLst>
          </p:cNvPr>
          <p:cNvSpPr txBox="1"/>
          <p:nvPr/>
        </p:nvSpPr>
        <p:spPr>
          <a:xfrm>
            <a:off x="6125193" y="1945615"/>
            <a:ext cx="5774770" cy="42473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AU" dirty="0">
                <a:solidFill>
                  <a:schemeClr val="bg1"/>
                </a:solidFill>
              </a:rPr>
              <a:t>Please use FS Alliance inbox not my personal email or Dianne’s personal email to ensure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AU" dirty="0">
              <a:solidFill>
                <a:schemeClr val="bg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AU" dirty="0">
                <a:solidFill>
                  <a:schemeClr val="bg1"/>
                </a:solidFill>
              </a:rPr>
              <a:t>When packages are completed manually please ignore the time out email </a:t>
            </a:r>
          </a:p>
          <a:p>
            <a:endParaRPr lang="en-AU" dirty="0">
              <a:solidFill>
                <a:schemeClr val="bg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AU" dirty="0">
                <a:solidFill>
                  <a:schemeClr val="bg1"/>
                </a:solidFill>
              </a:rPr>
              <a:t>The template for packages that require pre-approval is kept on this </a:t>
            </a:r>
            <a:r>
              <a:rPr lang="en-AU" dirty="0" err="1">
                <a:solidFill>
                  <a:schemeClr val="bg1"/>
                </a:solidFill>
              </a:rPr>
              <a:t>powerpoint</a:t>
            </a:r>
            <a:r>
              <a:rPr lang="en-AU" dirty="0">
                <a:solidFill>
                  <a:schemeClr val="bg1"/>
                </a:solidFill>
              </a:rPr>
              <a:t> which is loaded into SouthSafe</a:t>
            </a:r>
          </a:p>
          <a:p>
            <a:r>
              <a:rPr lang="en-AU" dirty="0">
                <a:solidFill>
                  <a:schemeClr val="bg1"/>
                </a:solidFill>
              </a:rPr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AU" dirty="0">
                <a:solidFill>
                  <a:schemeClr val="bg1"/>
                </a:solidFill>
              </a:rPr>
              <a:t>Packages with complete information will be processed very quickly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AU" dirty="0">
              <a:solidFill>
                <a:schemeClr val="bg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AU" dirty="0">
                <a:solidFill>
                  <a:schemeClr val="bg1"/>
                </a:solidFill>
              </a:rPr>
              <a:t>Please do not pre book services in case there are delays to processing. We cannot back pay services that have already </a:t>
            </a:r>
            <a:r>
              <a:rPr lang="en-AU" dirty="0" err="1">
                <a:solidFill>
                  <a:schemeClr val="bg1"/>
                </a:solidFill>
              </a:rPr>
              <a:t>occured</a:t>
            </a:r>
            <a:endParaRPr lang="en-AU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8453024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CC19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4F74D28C-3268-4E35-8EE1-D92CB4A85A7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0"/>
            <a:ext cx="6172782" cy="6858000"/>
          </a:xfrm>
          <a:custGeom>
            <a:avLst/>
            <a:gdLst>
              <a:gd name="connsiteX0" fmla="*/ 6172782 w 6172782"/>
              <a:gd name="connsiteY0" fmla="*/ 0 h 6858000"/>
              <a:gd name="connsiteX1" fmla="*/ 69075 w 6172782"/>
              <a:gd name="connsiteY1" fmla="*/ 0 h 6858000"/>
              <a:gd name="connsiteX2" fmla="*/ 35131 w 6172782"/>
              <a:gd name="connsiteY2" fmla="*/ 267128 h 6858000"/>
              <a:gd name="connsiteX3" fmla="*/ 0 w 6172782"/>
              <a:gd name="connsiteY3" fmla="*/ 962845 h 6858000"/>
              <a:gd name="connsiteX4" fmla="*/ 3276103 w 6172782"/>
              <a:gd name="connsiteY4" fmla="*/ 6782205 h 6858000"/>
              <a:gd name="connsiteX5" fmla="*/ 3407923 w 6172782"/>
              <a:gd name="connsiteY5" fmla="*/ 6858000 h 6858000"/>
              <a:gd name="connsiteX6" fmla="*/ 6172782 w 6172782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172782" h="6858000">
                <a:moveTo>
                  <a:pt x="6172782" y="0"/>
                </a:moveTo>
                <a:lnTo>
                  <a:pt x="69075" y="0"/>
                </a:lnTo>
                <a:lnTo>
                  <a:pt x="35131" y="267128"/>
                </a:lnTo>
                <a:cubicBezTo>
                  <a:pt x="11901" y="495874"/>
                  <a:pt x="0" y="727970"/>
                  <a:pt x="0" y="962845"/>
                </a:cubicBezTo>
                <a:cubicBezTo>
                  <a:pt x="0" y="3429034"/>
                  <a:pt x="1312002" y="5588789"/>
                  <a:pt x="3276103" y="6782205"/>
                </a:cubicBezTo>
                <a:lnTo>
                  <a:pt x="3407923" y="6858000"/>
                </a:lnTo>
                <a:lnTo>
                  <a:pt x="6172782" y="6858000"/>
                </a:lnTo>
                <a:close/>
              </a:path>
            </a:pathLst>
          </a:custGeom>
          <a:solidFill>
            <a:srgbClr val="FFFFFF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58D44E42-C462-4105-BC86-FE75B4E3C4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0"/>
            <a:ext cx="6024154" cy="6858000"/>
          </a:xfrm>
          <a:custGeom>
            <a:avLst/>
            <a:gdLst>
              <a:gd name="connsiteX0" fmla="*/ 70374 w 6024154"/>
              <a:gd name="connsiteY0" fmla="*/ 0 h 6858000"/>
              <a:gd name="connsiteX1" fmla="*/ 6024154 w 6024154"/>
              <a:gd name="connsiteY1" fmla="*/ 0 h 6858000"/>
              <a:gd name="connsiteX2" fmla="*/ 6024154 w 6024154"/>
              <a:gd name="connsiteY2" fmla="*/ 6858000 h 6858000"/>
              <a:gd name="connsiteX3" fmla="*/ 3587167 w 6024154"/>
              <a:gd name="connsiteY3" fmla="*/ 6858000 h 6858000"/>
              <a:gd name="connsiteX4" fmla="*/ 3474220 w 6024154"/>
              <a:gd name="connsiteY4" fmla="*/ 6800152 h 6858000"/>
              <a:gd name="connsiteX5" fmla="*/ 0 w 6024154"/>
              <a:gd name="connsiteY5" fmla="*/ 962844 h 6858000"/>
              <a:gd name="connsiteX6" fmla="*/ 34274 w 6024154"/>
              <a:gd name="connsiteY6" fmla="*/ 284091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024154" h="6858000">
                <a:moveTo>
                  <a:pt x="70374" y="0"/>
                </a:moveTo>
                <a:lnTo>
                  <a:pt x="6024154" y="0"/>
                </a:lnTo>
                <a:lnTo>
                  <a:pt x="6024154" y="6858000"/>
                </a:lnTo>
                <a:lnTo>
                  <a:pt x="3587167" y="6858000"/>
                </a:lnTo>
                <a:lnTo>
                  <a:pt x="3474220" y="6800152"/>
                </a:lnTo>
                <a:cubicBezTo>
                  <a:pt x="1404818" y="5675986"/>
                  <a:pt x="0" y="3483472"/>
                  <a:pt x="0" y="962844"/>
                </a:cubicBezTo>
                <a:cubicBezTo>
                  <a:pt x="0" y="733696"/>
                  <a:pt x="11610" y="507260"/>
                  <a:pt x="34274" y="284091"/>
                </a:cubicBez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5" name="Picture 4" descr="Logo, company name&#10;&#10;Description automatically generated">
            <a:extLst>
              <a:ext uri="{FF2B5EF4-FFF2-40B4-BE49-F238E27FC236}">
                <a16:creationId xmlns:a16="http://schemas.microsoft.com/office/drawing/2014/main" id="{D43130D1-F4C9-61EC-030A-817FAC12720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4916" y="554145"/>
            <a:ext cx="2236684" cy="1062424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0F4DEAFD-5134-26A2-62B9-21E080267D17}"/>
              </a:ext>
            </a:extLst>
          </p:cNvPr>
          <p:cNvSpPr txBox="1"/>
          <p:nvPr/>
        </p:nvSpPr>
        <p:spPr>
          <a:xfrm>
            <a:off x="530177" y="1760949"/>
            <a:ext cx="571691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AU" b="0" i="0" dirty="0">
                <a:solidFill>
                  <a:schemeClr val="bg1"/>
                </a:solidFill>
                <a:effectLst/>
                <a:latin typeface="Lato" panose="020F0502020204030203" pitchFamily="34" charset="0"/>
              </a:rPr>
              <a:t>FSP </a:t>
            </a:r>
            <a:r>
              <a:rPr lang="en-AU" dirty="0">
                <a:solidFill>
                  <a:schemeClr val="bg1"/>
                </a:solidFill>
                <a:latin typeface="Lato" panose="020F0502020204030203" pitchFamily="34" charset="0"/>
              </a:rPr>
              <a:t>Training – June 2024 </a:t>
            </a:r>
            <a:endParaRPr lang="en-AU" b="0" i="0" dirty="0">
              <a:solidFill>
                <a:schemeClr val="bg1"/>
              </a:solidFill>
              <a:effectLst/>
              <a:latin typeface="Lato" panose="020F0502020204030203" pitchFamily="34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DE84200B-F273-E6E1-BD1B-9EEA9F4634CA}"/>
              </a:ext>
            </a:extLst>
          </p:cNvPr>
          <p:cNvSpPr txBox="1"/>
          <p:nvPr/>
        </p:nvSpPr>
        <p:spPr>
          <a:xfrm>
            <a:off x="6096000" y="3115513"/>
            <a:ext cx="6096000" cy="599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</a:pPr>
            <a:endParaRPr lang="en-AU" sz="1200" dirty="0">
              <a:solidFill>
                <a:schemeClr val="bg1"/>
              </a:solidFill>
              <a:effectLst/>
              <a:latin typeface="Lato" panose="020F0502020204030203" pitchFamily="34" charset="0"/>
              <a:ea typeface="Times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Font typeface="Calibri" panose="020F0502020204030204" pitchFamily="34" charset="0"/>
              <a:buChar char="-"/>
            </a:pPr>
            <a:endParaRPr lang="en-AU" sz="1200" b="1" dirty="0">
              <a:solidFill>
                <a:schemeClr val="bg1"/>
              </a:solidFill>
              <a:latin typeface="Lato" panose="020F0502020204030203" pitchFamily="34" charset="0"/>
              <a:ea typeface="Times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AA487C9-D0FA-B4F5-4A06-4D2DB6E41D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86564" y="7228897"/>
            <a:ext cx="10515600" cy="4351338"/>
          </a:xfrm>
        </p:spPr>
        <p:txBody>
          <a:bodyPr/>
          <a:lstStyle/>
          <a:p>
            <a:endParaRPr lang="en-AU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D0601AB-91DE-865A-3E41-CA5348A08573}"/>
              </a:ext>
            </a:extLst>
          </p:cNvPr>
          <p:cNvSpPr txBox="1"/>
          <p:nvPr/>
        </p:nvSpPr>
        <p:spPr>
          <a:xfrm>
            <a:off x="6125193" y="1945615"/>
            <a:ext cx="5774770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AU" dirty="0">
                <a:solidFill>
                  <a:schemeClr val="bg1"/>
                </a:solidFill>
              </a:rPr>
              <a:t>FSP Guidelines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AU" dirty="0">
              <a:solidFill>
                <a:schemeClr val="bg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AU" dirty="0">
                <a:solidFill>
                  <a:schemeClr val="bg1"/>
                </a:solidFill>
              </a:rPr>
              <a:t>Located on SouthSafe under Funding – Family Services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AU" dirty="0">
                <a:solidFill>
                  <a:schemeClr val="bg1"/>
                </a:solidFill>
              </a:rPr>
              <a:t>Please refer to these before submitting packages</a:t>
            </a:r>
          </a:p>
        </p:txBody>
      </p:sp>
    </p:spTree>
    <p:extLst>
      <p:ext uri="{BB962C8B-B14F-4D97-AF65-F5344CB8AC3E}">
        <p14:creationId xmlns:p14="http://schemas.microsoft.com/office/powerpoint/2010/main" val="292346155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CC19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4F74D28C-3268-4E35-8EE1-D92CB4A85A7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0"/>
            <a:ext cx="6172782" cy="6858000"/>
          </a:xfrm>
          <a:custGeom>
            <a:avLst/>
            <a:gdLst>
              <a:gd name="connsiteX0" fmla="*/ 6172782 w 6172782"/>
              <a:gd name="connsiteY0" fmla="*/ 0 h 6858000"/>
              <a:gd name="connsiteX1" fmla="*/ 69075 w 6172782"/>
              <a:gd name="connsiteY1" fmla="*/ 0 h 6858000"/>
              <a:gd name="connsiteX2" fmla="*/ 35131 w 6172782"/>
              <a:gd name="connsiteY2" fmla="*/ 267128 h 6858000"/>
              <a:gd name="connsiteX3" fmla="*/ 0 w 6172782"/>
              <a:gd name="connsiteY3" fmla="*/ 962845 h 6858000"/>
              <a:gd name="connsiteX4" fmla="*/ 3276103 w 6172782"/>
              <a:gd name="connsiteY4" fmla="*/ 6782205 h 6858000"/>
              <a:gd name="connsiteX5" fmla="*/ 3407923 w 6172782"/>
              <a:gd name="connsiteY5" fmla="*/ 6858000 h 6858000"/>
              <a:gd name="connsiteX6" fmla="*/ 6172782 w 6172782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172782" h="6858000">
                <a:moveTo>
                  <a:pt x="6172782" y="0"/>
                </a:moveTo>
                <a:lnTo>
                  <a:pt x="69075" y="0"/>
                </a:lnTo>
                <a:lnTo>
                  <a:pt x="35131" y="267128"/>
                </a:lnTo>
                <a:cubicBezTo>
                  <a:pt x="11901" y="495874"/>
                  <a:pt x="0" y="727970"/>
                  <a:pt x="0" y="962845"/>
                </a:cubicBezTo>
                <a:cubicBezTo>
                  <a:pt x="0" y="3429034"/>
                  <a:pt x="1312002" y="5588789"/>
                  <a:pt x="3276103" y="6782205"/>
                </a:cubicBezTo>
                <a:lnTo>
                  <a:pt x="3407923" y="6858000"/>
                </a:lnTo>
                <a:lnTo>
                  <a:pt x="6172782" y="6858000"/>
                </a:lnTo>
                <a:close/>
              </a:path>
            </a:pathLst>
          </a:custGeom>
          <a:solidFill>
            <a:srgbClr val="FFFFFF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58D44E42-C462-4105-BC86-FE75B4E3C4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0"/>
            <a:ext cx="6024154" cy="6858000"/>
          </a:xfrm>
          <a:custGeom>
            <a:avLst/>
            <a:gdLst>
              <a:gd name="connsiteX0" fmla="*/ 70374 w 6024154"/>
              <a:gd name="connsiteY0" fmla="*/ 0 h 6858000"/>
              <a:gd name="connsiteX1" fmla="*/ 6024154 w 6024154"/>
              <a:gd name="connsiteY1" fmla="*/ 0 h 6858000"/>
              <a:gd name="connsiteX2" fmla="*/ 6024154 w 6024154"/>
              <a:gd name="connsiteY2" fmla="*/ 6858000 h 6858000"/>
              <a:gd name="connsiteX3" fmla="*/ 3587167 w 6024154"/>
              <a:gd name="connsiteY3" fmla="*/ 6858000 h 6858000"/>
              <a:gd name="connsiteX4" fmla="*/ 3474220 w 6024154"/>
              <a:gd name="connsiteY4" fmla="*/ 6800152 h 6858000"/>
              <a:gd name="connsiteX5" fmla="*/ 0 w 6024154"/>
              <a:gd name="connsiteY5" fmla="*/ 962844 h 6858000"/>
              <a:gd name="connsiteX6" fmla="*/ 34274 w 6024154"/>
              <a:gd name="connsiteY6" fmla="*/ 284091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024154" h="6858000">
                <a:moveTo>
                  <a:pt x="70374" y="0"/>
                </a:moveTo>
                <a:lnTo>
                  <a:pt x="6024154" y="0"/>
                </a:lnTo>
                <a:lnTo>
                  <a:pt x="6024154" y="6858000"/>
                </a:lnTo>
                <a:lnTo>
                  <a:pt x="3587167" y="6858000"/>
                </a:lnTo>
                <a:lnTo>
                  <a:pt x="3474220" y="6800152"/>
                </a:lnTo>
                <a:cubicBezTo>
                  <a:pt x="1404818" y="5675986"/>
                  <a:pt x="0" y="3483472"/>
                  <a:pt x="0" y="962844"/>
                </a:cubicBezTo>
                <a:cubicBezTo>
                  <a:pt x="0" y="733696"/>
                  <a:pt x="11610" y="507260"/>
                  <a:pt x="34274" y="284091"/>
                </a:cubicBez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5" name="Picture 4" descr="Logo, company name&#10;&#10;Description automatically generated">
            <a:extLst>
              <a:ext uri="{FF2B5EF4-FFF2-40B4-BE49-F238E27FC236}">
                <a16:creationId xmlns:a16="http://schemas.microsoft.com/office/drawing/2014/main" id="{D43130D1-F4C9-61EC-030A-817FAC12720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4916" y="554145"/>
            <a:ext cx="2319811" cy="1101910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0F4DEAFD-5134-26A2-62B9-21E080267D17}"/>
              </a:ext>
            </a:extLst>
          </p:cNvPr>
          <p:cNvSpPr txBox="1"/>
          <p:nvPr/>
        </p:nvSpPr>
        <p:spPr>
          <a:xfrm>
            <a:off x="588028" y="1708655"/>
            <a:ext cx="571691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AU" b="0" i="0" dirty="0">
                <a:solidFill>
                  <a:schemeClr val="bg1"/>
                </a:solidFill>
                <a:effectLst/>
                <a:latin typeface="Lato" panose="020F0502020204030203" pitchFamily="34" charset="0"/>
              </a:rPr>
              <a:t>FSP </a:t>
            </a:r>
            <a:r>
              <a:rPr lang="en-AU" dirty="0">
                <a:solidFill>
                  <a:schemeClr val="bg1"/>
                </a:solidFill>
                <a:latin typeface="Lato" panose="020F0502020204030203" pitchFamily="34" charset="0"/>
              </a:rPr>
              <a:t>Training – June 2024 </a:t>
            </a:r>
            <a:endParaRPr lang="en-AU" b="0" i="0" dirty="0">
              <a:solidFill>
                <a:schemeClr val="bg1"/>
              </a:solidFill>
              <a:effectLst/>
              <a:latin typeface="Lato" panose="020F0502020204030203" pitchFamily="34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DE84200B-F273-E6E1-BD1B-9EEA9F4634CA}"/>
              </a:ext>
            </a:extLst>
          </p:cNvPr>
          <p:cNvSpPr txBox="1"/>
          <p:nvPr/>
        </p:nvSpPr>
        <p:spPr>
          <a:xfrm>
            <a:off x="6096000" y="3115513"/>
            <a:ext cx="6096000" cy="599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</a:pPr>
            <a:endParaRPr lang="en-AU" sz="1200" dirty="0">
              <a:solidFill>
                <a:schemeClr val="bg1"/>
              </a:solidFill>
              <a:effectLst/>
              <a:latin typeface="Lato" panose="020F0502020204030203" pitchFamily="34" charset="0"/>
              <a:ea typeface="Times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Font typeface="Calibri" panose="020F0502020204030204" pitchFamily="34" charset="0"/>
              <a:buChar char="-"/>
            </a:pPr>
            <a:endParaRPr lang="en-AU" sz="1200" b="1" dirty="0">
              <a:solidFill>
                <a:schemeClr val="bg1"/>
              </a:solidFill>
              <a:latin typeface="Lato" panose="020F0502020204030203" pitchFamily="34" charset="0"/>
              <a:ea typeface="Times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AA487C9-D0FA-B4F5-4A06-4D2DB6E41D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86564" y="7228897"/>
            <a:ext cx="10515600" cy="4351338"/>
          </a:xfrm>
        </p:spPr>
        <p:txBody>
          <a:bodyPr/>
          <a:lstStyle/>
          <a:p>
            <a:endParaRPr lang="en-AU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D0601AB-91DE-865A-3E41-CA5348A08573}"/>
              </a:ext>
            </a:extLst>
          </p:cNvPr>
          <p:cNvSpPr txBox="1"/>
          <p:nvPr/>
        </p:nvSpPr>
        <p:spPr>
          <a:xfrm>
            <a:off x="6856979" y="2077987"/>
            <a:ext cx="577477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AU" dirty="0">
                <a:solidFill>
                  <a:schemeClr val="bg1"/>
                </a:solidFill>
              </a:rPr>
              <a:t>Questions/Feedback</a:t>
            </a:r>
          </a:p>
        </p:txBody>
      </p:sp>
    </p:spTree>
    <p:extLst>
      <p:ext uri="{BB962C8B-B14F-4D97-AF65-F5344CB8AC3E}">
        <p14:creationId xmlns:p14="http://schemas.microsoft.com/office/powerpoint/2010/main" val="73404854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CC19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4F74D28C-3268-4E35-8EE1-D92CB4A85A7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0"/>
            <a:ext cx="6172782" cy="6858000"/>
          </a:xfrm>
          <a:custGeom>
            <a:avLst/>
            <a:gdLst>
              <a:gd name="connsiteX0" fmla="*/ 6172782 w 6172782"/>
              <a:gd name="connsiteY0" fmla="*/ 0 h 6858000"/>
              <a:gd name="connsiteX1" fmla="*/ 69075 w 6172782"/>
              <a:gd name="connsiteY1" fmla="*/ 0 h 6858000"/>
              <a:gd name="connsiteX2" fmla="*/ 35131 w 6172782"/>
              <a:gd name="connsiteY2" fmla="*/ 267128 h 6858000"/>
              <a:gd name="connsiteX3" fmla="*/ 0 w 6172782"/>
              <a:gd name="connsiteY3" fmla="*/ 962845 h 6858000"/>
              <a:gd name="connsiteX4" fmla="*/ 3276103 w 6172782"/>
              <a:gd name="connsiteY4" fmla="*/ 6782205 h 6858000"/>
              <a:gd name="connsiteX5" fmla="*/ 3407923 w 6172782"/>
              <a:gd name="connsiteY5" fmla="*/ 6858000 h 6858000"/>
              <a:gd name="connsiteX6" fmla="*/ 6172782 w 6172782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172782" h="6858000">
                <a:moveTo>
                  <a:pt x="6172782" y="0"/>
                </a:moveTo>
                <a:lnTo>
                  <a:pt x="69075" y="0"/>
                </a:lnTo>
                <a:lnTo>
                  <a:pt x="35131" y="267128"/>
                </a:lnTo>
                <a:cubicBezTo>
                  <a:pt x="11901" y="495874"/>
                  <a:pt x="0" y="727970"/>
                  <a:pt x="0" y="962845"/>
                </a:cubicBezTo>
                <a:cubicBezTo>
                  <a:pt x="0" y="3429034"/>
                  <a:pt x="1312002" y="5588789"/>
                  <a:pt x="3276103" y="6782205"/>
                </a:cubicBezTo>
                <a:lnTo>
                  <a:pt x="3407923" y="6858000"/>
                </a:lnTo>
                <a:lnTo>
                  <a:pt x="6172782" y="6858000"/>
                </a:lnTo>
                <a:close/>
              </a:path>
            </a:pathLst>
          </a:custGeom>
          <a:solidFill>
            <a:srgbClr val="FFFFFF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58D44E42-C462-4105-BC86-FE75B4E3C4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0"/>
            <a:ext cx="6024154" cy="6858000"/>
          </a:xfrm>
          <a:custGeom>
            <a:avLst/>
            <a:gdLst>
              <a:gd name="connsiteX0" fmla="*/ 70374 w 6024154"/>
              <a:gd name="connsiteY0" fmla="*/ 0 h 6858000"/>
              <a:gd name="connsiteX1" fmla="*/ 6024154 w 6024154"/>
              <a:gd name="connsiteY1" fmla="*/ 0 h 6858000"/>
              <a:gd name="connsiteX2" fmla="*/ 6024154 w 6024154"/>
              <a:gd name="connsiteY2" fmla="*/ 6858000 h 6858000"/>
              <a:gd name="connsiteX3" fmla="*/ 3587167 w 6024154"/>
              <a:gd name="connsiteY3" fmla="*/ 6858000 h 6858000"/>
              <a:gd name="connsiteX4" fmla="*/ 3474220 w 6024154"/>
              <a:gd name="connsiteY4" fmla="*/ 6800152 h 6858000"/>
              <a:gd name="connsiteX5" fmla="*/ 0 w 6024154"/>
              <a:gd name="connsiteY5" fmla="*/ 962844 h 6858000"/>
              <a:gd name="connsiteX6" fmla="*/ 34274 w 6024154"/>
              <a:gd name="connsiteY6" fmla="*/ 284091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024154" h="6858000">
                <a:moveTo>
                  <a:pt x="70374" y="0"/>
                </a:moveTo>
                <a:lnTo>
                  <a:pt x="6024154" y="0"/>
                </a:lnTo>
                <a:lnTo>
                  <a:pt x="6024154" y="6858000"/>
                </a:lnTo>
                <a:lnTo>
                  <a:pt x="3587167" y="6858000"/>
                </a:lnTo>
                <a:lnTo>
                  <a:pt x="3474220" y="6800152"/>
                </a:lnTo>
                <a:cubicBezTo>
                  <a:pt x="1404818" y="5675986"/>
                  <a:pt x="0" y="3483472"/>
                  <a:pt x="0" y="962844"/>
                </a:cubicBezTo>
                <a:cubicBezTo>
                  <a:pt x="0" y="733696"/>
                  <a:pt x="11610" y="507260"/>
                  <a:pt x="34274" y="284091"/>
                </a:cubicBez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5" name="Picture 4" descr="Logo, company name&#10;&#10;Description automatically generated">
            <a:extLst>
              <a:ext uri="{FF2B5EF4-FFF2-40B4-BE49-F238E27FC236}">
                <a16:creationId xmlns:a16="http://schemas.microsoft.com/office/drawing/2014/main" id="{D43130D1-F4C9-61EC-030A-817FAC12720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4916" y="554145"/>
            <a:ext cx="2153557" cy="1022939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0F4DEAFD-5134-26A2-62B9-21E080267D17}"/>
              </a:ext>
            </a:extLst>
          </p:cNvPr>
          <p:cNvSpPr txBox="1"/>
          <p:nvPr/>
        </p:nvSpPr>
        <p:spPr>
          <a:xfrm>
            <a:off x="530177" y="1644159"/>
            <a:ext cx="571691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AU" b="0" i="0" dirty="0">
                <a:solidFill>
                  <a:schemeClr val="bg1"/>
                </a:solidFill>
                <a:effectLst/>
                <a:latin typeface="Lato" panose="020F0502020204030203" pitchFamily="34" charset="0"/>
              </a:rPr>
              <a:t>FSP </a:t>
            </a:r>
            <a:r>
              <a:rPr lang="en-AU" dirty="0">
                <a:solidFill>
                  <a:schemeClr val="bg1"/>
                </a:solidFill>
                <a:latin typeface="Lato" panose="020F0502020204030203" pitchFamily="34" charset="0"/>
              </a:rPr>
              <a:t>Training – June 2024 </a:t>
            </a:r>
            <a:endParaRPr lang="en-AU" b="0" i="0" dirty="0">
              <a:solidFill>
                <a:schemeClr val="bg1"/>
              </a:solidFill>
              <a:effectLst/>
              <a:latin typeface="Lato" panose="020F0502020204030203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8D0EEAF3-0FCB-B278-1958-4FF882CB2E64}"/>
              </a:ext>
            </a:extLst>
          </p:cNvPr>
          <p:cNvSpPr txBox="1"/>
          <p:nvPr/>
        </p:nvSpPr>
        <p:spPr>
          <a:xfrm>
            <a:off x="6307080" y="2013491"/>
            <a:ext cx="5884920" cy="16868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ts val="135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AU" sz="1800" dirty="0">
                <a:solidFill>
                  <a:schemeClr val="bg1"/>
                </a:solidFill>
                <a:effectLst/>
                <a:latin typeface="Lato" panose="020F0502020204030203" pitchFamily="34" charset="0"/>
                <a:ea typeface="Times" panose="02020603050405020304" pitchFamily="18" charset="0"/>
              </a:rPr>
              <a:t>enable families to make positive and enduring change that will increase parenting capacity, improve family functioning and promote the safety, wellbeing and development of their children and young people.</a:t>
            </a:r>
            <a:endParaRPr lang="en-AU" dirty="0">
              <a:solidFill>
                <a:schemeClr val="bg1"/>
              </a:solidFill>
              <a:latin typeface="Lato" panose="020F0502020204030203" pitchFamily="34" charset="0"/>
              <a:ea typeface="Times" panose="02020603050405020304" pitchFamily="18" charset="0"/>
            </a:endParaRPr>
          </a:p>
          <a:p>
            <a:pPr>
              <a:lnSpc>
                <a:spcPts val="1350"/>
              </a:lnSpc>
              <a:spcAft>
                <a:spcPts val="600"/>
              </a:spcAft>
            </a:pPr>
            <a:endParaRPr lang="en-AU" sz="1800" dirty="0">
              <a:solidFill>
                <a:schemeClr val="bg1"/>
              </a:solidFill>
              <a:effectLst/>
              <a:latin typeface="Lato" panose="020F0502020204030203" pitchFamily="34" charset="0"/>
              <a:ea typeface="Times" panose="02020603050405020304" pitchFamily="18" charset="0"/>
            </a:endParaRPr>
          </a:p>
          <a:p>
            <a:pPr marL="285750" indent="-285750">
              <a:lnSpc>
                <a:spcPts val="135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AU" sz="1800" dirty="0">
                <a:solidFill>
                  <a:schemeClr val="bg1"/>
                </a:solidFill>
                <a:effectLst/>
                <a:latin typeface="Lato" panose="020F0502020204030203" pitchFamily="34" charset="0"/>
                <a:ea typeface="Times" panose="02020603050405020304" pitchFamily="18" charset="0"/>
              </a:rPr>
              <a:t>provide practical support and services to minimise children, young people and families requiring more intensive intervention.</a:t>
            </a:r>
          </a:p>
        </p:txBody>
      </p:sp>
    </p:spTree>
    <p:extLst>
      <p:ext uri="{BB962C8B-B14F-4D97-AF65-F5344CB8AC3E}">
        <p14:creationId xmlns:p14="http://schemas.microsoft.com/office/powerpoint/2010/main" val="147390029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CC19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4F74D28C-3268-4E35-8EE1-D92CB4A85A7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0"/>
            <a:ext cx="6172782" cy="6858000"/>
          </a:xfrm>
          <a:custGeom>
            <a:avLst/>
            <a:gdLst>
              <a:gd name="connsiteX0" fmla="*/ 6172782 w 6172782"/>
              <a:gd name="connsiteY0" fmla="*/ 0 h 6858000"/>
              <a:gd name="connsiteX1" fmla="*/ 69075 w 6172782"/>
              <a:gd name="connsiteY1" fmla="*/ 0 h 6858000"/>
              <a:gd name="connsiteX2" fmla="*/ 35131 w 6172782"/>
              <a:gd name="connsiteY2" fmla="*/ 267128 h 6858000"/>
              <a:gd name="connsiteX3" fmla="*/ 0 w 6172782"/>
              <a:gd name="connsiteY3" fmla="*/ 962845 h 6858000"/>
              <a:gd name="connsiteX4" fmla="*/ 3276103 w 6172782"/>
              <a:gd name="connsiteY4" fmla="*/ 6782205 h 6858000"/>
              <a:gd name="connsiteX5" fmla="*/ 3407923 w 6172782"/>
              <a:gd name="connsiteY5" fmla="*/ 6858000 h 6858000"/>
              <a:gd name="connsiteX6" fmla="*/ 6172782 w 6172782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172782" h="6858000">
                <a:moveTo>
                  <a:pt x="6172782" y="0"/>
                </a:moveTo>
                <a:lnTo>
                  <a:pt x="69075" y="0"/>
                </a:lnTo>
                <a:lnTo>
                  <a:pt x="35131" y="267128"/>
                </a:lnTo>
                <a:cubicBezTo>
                  <a:pt x="11901" y="495874"/>
                  <a:pt x="0" y="727970"/>
                  <a:pt x="0" y="962845"/>
                </a:cubicBezTo>
                <a:cubicBezTo>
                  <a:pt x="0" y="3429034"/>
                  <a:pt x="1312002" y="5588789"/>
                  <a:pt x="3276103" y="6782205"/>
                </a:cubicBezTo>
                <a:lnTo>
                  <a:pt x="3407923" y="6858000"/>
                </a:lnTo>
                <a:lnTo>
                  <a:pt x="6172782" y="6858000"/>
                </a:lnTo>
                <a:close/>
              </a:path>
            </a:pathLst>
          </a:custGeom>
          <a:solidFill>
            <a:srgbClr val="FFFFFF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58D44E42-C462-4105-BC86-FE75B4E3C4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0"/>
            <a:ext cx="6024154" cy="6858000"/>
          </a:xfrm>
          <a:custGeom>
            <a:avLst/>
            <a:gdLst>
              <a:gd name="connsiteX0" fmla="*/ 70374 w 6024154"/>
              <a:gd name="connsiteY0" fmla="*/ 0 h 6858000"/>
              <a:gd name="connsiteX1" fmla="*/ 6024154 w 6024154"/>
              <a:gd name="connsiteY1" fmla="*/ 0 h 6858000"/>
              <a:gd name="connsiteX2" fmla="*/ 6024154 w 6024154"/>
              <a:gd name="connsiteY2" fmla="*/ 6858000 h 6858000"/>
              <a:gd name="connsiteX3" fmla="*/ 3587167 w 6024154"/>
              <a:gd name="connsiteY3" fmla="*/ 6858000 h 6858000"/>
              <a:gd name="connsiteX4" fmla="*/ 3474220 w 6024154"/>
              <a:gd name="connsiteY4" fmla="*/ 6800152 h 6858000"/>
              <a:gd name="connsiteX5" fmla="*/ 0 w 6024154"/>
              <a:gd name="connsiteY5" fmla="*/ 962844 h 6858000"/>
              <a:gd name="connsiteX6" fmla="*/ 34274 w 6024154"/>
              <a:gd name="connsiteY6" fmla="*/ 284091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024154" h="6858000">
                <a:moveTo>
                  <a:pt x="70374" y="0"/>
                </a:moveTo>
                <a:lnTo>
                  <a:pt x="6024154" y="0"/>
                </a:lnTo>
                <a:lnTo>
                  <a:pt x="6024154" y="6858000"/>
                </a:lnTo>
                <a:lnTo>
                  <a:pt x="3587167" y="6858000"/>
                </a:lnTo>
                <a:lnTo>
                  <a:pt x="3474220" y="6800152"/>
                </a:lnTo>
                <a:cubicBezTo>
                  <a:pt x="1404818" y="5675986"/>
                  <a:pt x="0" y="3483472"/>
                  <a:pt x="0" y="962844"/>
                </a:cubicBezTo>
                <a:cubicBezTo>
                  <a:pt x="0" y="733696"/>
                  <a:pt x="11610" y="507260"/>
                  <a:pt x="34274" y="284091"/>
                </a:cubicBez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5" name="Picture 4" descr="Logo, company name&#10;&#10;Description automatically generated">
            <a:extLst>
              <a:ext uri="{FF2B5EF4-FFF2-40B4-BE49-F238E27FC236}">
                <a16:creationId xmlns:a16="http://schemas.microsoft.com/office/drawing/2014/main" id="{D43130D1-F4C9-61EC-030A-817FAC12720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4916" y="554145"/>
            <a:ext cx="2292102" cy="1088748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0F4DEAFD-5134-26A2-62B9-21E080267D17}"/>
              </a:ext>
            </a:extLst>
          </p:cNvPr>
          <p:cNvSpPr txBox="1"/>
          <p:nvPr/>
        </p:nvSpPr>
        <p:spPr>
          <a:xfrm>
            <a:off x="530177" y="1727164"/>
            <a:ext cx="571691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AU" b="0" i="0" dirty="0">
                <a:solidFill>
                  <a:schemeClr val="bg1"/>
                </a:solidFill>
                <a:effectLst/>
                <a:latin typeface="Lato" panose="020F0502020204030203" pitchFamily="34" charset="0"/>
              </a:rPr>
              <a:t>FSP </a:t>
            </a:r>
            <a:r>
              <a:rPr lang="en-AU" dirty="0">
                <a:solidFill>
                  <a:schemeClr val="bg1"/>
                </a:solidFill>
                <a:latin typeface="Lato" panose="020F0502020204030203" pitchFamily="34" charset="0"/>
              </a:rPr>
              <a:t>Training – June 2024 </a:t>
            </a:r>
            <a:endParaRPr lang="en-AU" b="0" i="0" dirty="0">
              <a:solidFill>
                <a:schemeClr val="bg1"/>
              </a:solidFill>
              <a:effectLst/>
              <a:latin typeface="Lato" panose="020F0502020204030203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847E1AE-318F-C67C-F921-A46E18FD8A82}"/>
              </a:ext>
            </a:extLst>
          </p:cNvPr>
          <p:cNvSpPr txBox="1"/>
          <p:nvPr/>
        </p:nvSpPr>
        <p:spPr>
          <a:xfrm>
            <a:off x="6384021" y="2198157"/>
            <a:ext cx="5368955" cy="12507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ts val="135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AU" sz="1800" dirty="0">
                <a:solidFill>
                  <a:schemeClr val="bg1"/>
                </a:solidFill>
                <a:effectLst/>
                <a:latin typeface="Lato" panose="020F0502020204030203" pitchFamily="34" charset="0"/>
                <a:ea typeface="Times" panose="02020603050405020304" pitchFamily="18" charset="0"/>
              </a:rPr>
              <a:t>Ensure consistency of packages across the alliance and that all relevant paperwork is present for acquittals and auditing</a:t>
            </a:r>
          </a:p>
          <a:p>
            <a:pPr marL="285750" indent="-285750">
              <a:lnSpc>
                <a:spcPts val="135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AU" dirty="0">
                <a:solidFill>
                  <a:schemeClr val="bg1"/>
                </a:solidFill>
                <a:latin typeface="Lato" panose="020F0502020204030203" pitchFamily="34" charset="0"/>
                <a:ea typeface="Times" panose="02020603050405020304" pitchFamily="18" charset="0"/>
              </a:rPr>
              <a:t>It is the role of the team leader/program manager to approve packages and discuss options for your client </a:t>
            </a:r>
          </a:p>
        </p:txBody>
      </p:sp>
    </p:spTree>
    <p:extLst>
      <p:ext uri="{BB962C8B-B14F-4D97-AF65-F5344CB8AC3E}">
        <p14:creationId xmlns:p14="http://schemas.microsoft.com/office/powerpoint/2010/main" val="74169012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7" name="Rectangle 26">
            <a:extLst>
              <a:ext uri="{FF2B5EF4-FFF2-40B4-BE49-F238E27FC236}">
                <a16:creationId xmlns:a16="http://schemas.microsoft.com/office/drawing/2014/main" id="{BCED4D40-4B67-4331-AC48-79B82B4A47D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6831793-2ECF-2B34-C8E1-F66929B1BD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8213" y="825512"/>
            <a:ext cx="10909640" cy="1249394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2000" kern="1200" dirty="0">
                <a:solidFill>
                  <a:schemeClr val="tx1"/>
                </a:solidFill>
                <a:latin typeface="Lato" panose="020F0502020204030203" pitchFamily="34" charset="0"/>
              </a:rPr>
              <a:t>Flexible Support Packages </a:t>
            </a:r>
          </a:p>
        </p:txBody>
      </p:sp>
      <p:sp>
        <p:nvSpPr>
          <p:cNvPr id="29" name="sketch line">
            <a:extLst>
              <a:ext uri="{FF2B5EF4-FFF2-40B4-BE49-F238E27FC236}">
                <a16:creationId xmlns:a16="http://schemas.microsoft.com/office/drawing/2014/main" id="{670CEDEF-4F34-412E-84EE-329C1E936AF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807702" y="1733454"/>
            <a:ext cx="4572000" cy="18288"/>
          </a:xfrm>
          <a:custGeom>
            <a:avLst/>
            <a:gdLst>
              <a:gd name="connsiteX0" fmla="*/ 0 w 4572000"/>
              <a:gd name="connsiteY0" fmla="*/ 0 h 18288"/>
              <a:gd name="connsiteX1" fmla="*/ 515983 w 4572000"/>
              <a:gd name="connsiteY1" fmla="*/ 0 h 18288"/>
              <a:gd name="connsiteX2" fmla="*/ 1031966 w 4572000"/>
              <a:gd name="connsiteY2" fmla="*/ 0 h 18288"/>
              <a:gd name="connsiteX3" fmla="*/ 1639389 w 4572000"/>
              <a:gd name="connsiteY3" fmla="*/ 0 h 18288"/>
              <a:gd name="connsiteX4" fmla="*/ 2383971 w 4572000"/>
              <a:gd name="connsiteY4" fmla="*/ 0 h 18288"/>
              <a:gd name="connsiteX5" fmla="*/ 2945674 w 4572000"/>
              <a:gd name="connsiteY5" fmla="*/ 0 h 18288"/>
              <a:gd name="connsiteX6" fmla="*/ 3507377 w 4572000"/>
              <a:gd name="connsiteY6" fmla="*/ 0 h 18288"/>
              <a:gd name="connsiteX7" fmla="*/ 4572000 w 4572000"/>
              <a:gd name="connsiteY7" fmla="*/ 0 h 18288"/>
              <a:gd name="connsiteX8" fmla="*/ 4572000 w 4572000"/>
              <a:gd name="connsiteY8" fmla="*/ 18288 h 18288"/>
              <a:gd name="connsiteX9" fmla="*/ 3873137 w 4572000"/>
              <a:gd name="connsiteY9" fmla="*/ 18288 h 18288"/>
              <a:gd name="connsiteX10" fmla="*/ 3311434 w 4572000"/>
              <a:gd name="connsiteY10" fmla="*/ 18288 h 18288"/>
              <a:gd name="connsiteX11" fmla="*/ 2749731 w 4572000"/>
              <a:gd name="connsiteY11" fmla="*/ 18288 h 18288"/>
              <a:gd name="connsiteX12" fmla="*/ 2050869 w 4572000"/>
              <a:gd name="connsiteY12" fmla="*/ 18288 h 18288"/>
              <a:gd name="connsiteX13" fmla="*/ 1306286 w 4572000"/>
              <a:gd name="connsiteY13" fmla="*/ 18288 h 18288"/>
              <a:gd name="connsiteX14" fmla="*/ 790303 w 4572000"/>
              <a:gd name="connsiteY14" fmla="*/ 18288 h 18288"/>
              <a:gd name="connsiteX15" fmla="*/ 0 w 4572000"/>
              <a:gd name="connsiteY15" fmla="*/ 18288 h 18288"/>
              <a:gd name="connsiteX16" fmla="*/ 0 w 4572000"/>
              <a:gd name="connsiteY16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572000" h="18288" fill="none" extrusionOk="0">
                <a:moveTo>
                  <a:pt x="0" y="0"/>
                </a:moveTo>
                <a:cubicBezTo>
                  <a:pt x="105156" y="-20963"/>
                  <a:pt x="340432" y="822"/>
                  <a:pt x="515983" y="0"/>
                </a:cubicBezTo>
                <a:cubicBezTo>
                  <a:pt x="691534" y="-822"/>
                  <a:pt x="850679" y="16479"/>
                  <a:pt x="1031966" y="0"/>
                </a:cubicBezTo>
                <a:cubicBezTo>
                  <a:pt x="1213253" y="-16479"/>
                  <a:pt x="1443646" y="-18730"/>
                  <a:pt x="1639389" y="0"/>
                </a:cubicBezTo>
                <a:cubicBezTo>
                  <a:pt x="1835132" y="18730"/>
                  <a:pt x="2159975" y="18531"/>
                  <a:pt x="2383971" y="0"/>
                </a:cubicBezTo>
                <a:cubicBezTo>
                  <a:pt x="2607967" y="-18531"/>
                  <a:pt x="2719096" y="-12030"/>
                  <a:pt x="2945674" y="0"/>
                </a:cubicBezTo>
                <a:cubicBezTo>
                  <a:pt x="3172252" y="12030"/>
                  <a:pt x="3269167" y="27666"/>
                  <a:pt x="3507377" y="0"/>
                </a:cubicBezTo>
                <a:cubicBezTo>
                  <a:pt x="3745587" y="-27666"/>
                  <a:pt x="4116741" y="18705"/>
                  <a:pt x="4572000" y="0"/>
                </a:cubicBezTo>
                <a:cubicBezTo>
                  <a:pt x="4572895" y="8974"/>
                  <a:pt x="4571454" y="9359"/>
                  <a:pt x="4572000" y="18288"/>
                </a:cubicBezTo>
                <a:cubicBezTo>
                  <a:pt x="4374698" y="3942"/>
                  <a:pt x="4098874" y="-11042"/>
                  <a:pt x="3873137" y="18288"/>
                </a:cubicBezTo>
                <a:cubicBezTo>
                  <a:pt x="3647400" y="47618"/>
                  <a:pt x="3517055" y="5421"/>
                  <a:pt x="3311434" y="18288"/>
                </a:cubicBezTo>
                <a:cubicBezTo>
                  <a:pt x="3105813" y="31155"/>
                  <a:pt x="3025168" y="17856"/>
                  <a:pt x="2749731" y="18288"/>
                </a:cubicBezTo>
                <a:cubicBezTo>
                  <a:pt x="2474294" y="18720"/>
                  <a:pt x="2291766" y="-14168"/>
                  <a:pt x="2050869" y="18288"/>
                </a:cubicBezTo>
                <a:cubicBezTo>
                  <a:pt x="1809972" y="50744"/>
                  <a:pt x="1540276" y="46798"/>
                  <a:pt x="1306286" y="18288"/>
                </a:cubicBezTo>
                <a:cubicBezTo>
                  <a:pt x="1072296" y="-10222"/>
                  <a:pt x="972445" y="19645"/>
                  <a:pt x="790303" y="18288"/>
                </a:cubicBezTo>
                <a:cubicBezTo>
                  <a:pt x="608161" y="16931"/>
                  <a:pt x="200981" y="8241"/>
                  <a:pt x="0" y="18288"/>
                </a:cubicBezTo>
                <a:cubicBezTo>
                  <a:pt x="-229" y="14222"/>
                  <a:pt x="509" y="5816"/>
                  <a:pt x="0" y="0"/>
                </a:cubicBezTo>
                <a:close/>
              </a:path>
              <a:path w="4572000" h="18288" stroke="0" extrusionOk="0">
                <a:moveTo>
                  <a:pt x="0" y="0"/>
                </a:moveTo>
                <a:cubicBezTo>
                  <a:pt x="143285" y="-9565"/>
                  <a:pt x="327959" y="-11498"/>
                  <a:pt x="561703" y="0"/>
                </a:cubicBezTo>
                <a:cubicBezTo>
                  <a:pt x="795447" y="11498"/>
                  <a:pt x="838260" y="18255"/>
                  <a:pt x="1077686" y="0"/>
                </a:cubicBezTo>
                <a:cubicBezTo>
                  <a:pt x="1317112" y="-18255"/>
                  <a:pt x="1437472" y="23514"/>
                  <a:pt x="1639389" y="0"/>
                </a:cubicBezTo>
                <a:cubicBezTo>
                  <a:pt x="1841306" y="-23514"/>
                  <a:pt x="2037142" y="-12551"/>
                  <a:pt x="2292531" y="0"/>
                </a:cubicBezTo>
                <a:cubicBezTo>
                  <a:pt x="2547920" y="12551"/>
                  <a:pt x="2810436" y="-20352"/>
                  <a:pt x="2991394" y="0"/>
                </a:cubicBezTo>
                <a:cubicBezTo>
                  <a:pt x="3172352" y="20352"/>
                  <a:pt x="3530025" y="-13347"/>
                  <a:pt x="3735977" y="0"/>
                </a:cubicBezTo>
                <a:cubicBezTo>
                  <a:pt x="3941929" y="13347"/>
                  <a:pt x="4161497" y="34086"/>
                  <a:pt x="4572000" y="0"/>
                </a:cubicBezTo>
                <a:cubicBezTo>
                  <a:pt x="4571545" y="6162"/>
                  <a:pt x="4571903" y="11775"/>
                  <a:pt x="4572000" y="18288"/>
                </a:cubicBezTo>
                <a:cubicBezTo>
                  <a:pt x="4228040" y="36490"/>
                  <a:pt x="4199736" y="42557"/>
                  <a:pt x="3873137" y="18288"/>
                </a:cubicBezTo>
                <a:cubicBezTo>
                  <a:pt x="3546538" y="-5981"/>
                  <a:pt x="3472124" y="16809"/>
                  <a:pt x="3128554" y="18288"/>
                </a:cubicBezTo>
                <a:cubicBezTo>
                  <a:pt x="2784984" y="19767"/>
                  <a:pt x="2735896" y="-17781"/>
                  <a:pt x="2383971" y="18288"/>
                </a:cubicBezTo>
                <a:cubicBezTo>
                  <a:pt x="2032046" y="54357"/>
                  <a:pt x="2019324" y="2920"/>
                  <a:pt x="1867989" y="18288"/>
                </a:cubicBezTo>
                <a:cubicBezTo>
                  <a:pt x="1716654" y="33656"/>
                  <a:pt x="1418675" y="32575"/>
                  <a:pt x="1169126" y="18288"/>
                </a:cubicBezTo>
                <a:cubicBezTo>
                  <a:pt x="919577" y="4001"/>
                  <a:pt x="798537" y="16165"/>
                  <a:pt x="561703" y="18288"/>
                </a:cubicBezTo>
                <a:cubicBezTo>
                  <a:pt x="324869" y="20411"/>
                  <a:pt x="221395" y="-912"/>
                  <a:pt x="0" y="18288"/>
                </a:cubicBezTo>
                <a:cubicBezTo>
                  <a:pt x="766" y="10800"/>
                  <a:pt x="-457" y="8180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2727557108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01F79299-2EBD-DCD6-9DD6-7634F52C01C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95778122"/>
              </p:ext>
            </p:extLst>
          </p:nvPr>
        </p:nvGraphicFramePr>
        <p:xfrm>
          <a:off x="320040" y="2900418"/>
          <a:ext cx="11548871" cy="305246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667520">
                  <a:extLst>
                    <a:ext uri="{9D8B030D-6E8A-4147-A177-3AD203B41FA5}">
                      <a16:colId xmlns:a16="http://schemas.microsoft.com/office/drawing/2014/main" val="132634316"/>
                    </a:ext>
                  </a:extLst>
                </a:gridCol>
                <a:gridCol w="5881351">
                  <a:extLst>
                    <a:ext uri="{9D8B030D-6E8A-4147-A177-3AD203B41FA5}">
                      <a16:colId xmlns:a16="http://schemas.microsoft.com/office/drawing/2014/main" val="2776140465"/>
                    </a:ext>
                  </a:extLst>
                </a:gridCol>
              </a:tblGrid>
              <a:tr h="37164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AU" sz="1600" dirty="0">
                          <a:solidFill>
                            <a:schemeClr val="tx1"/>
                          </a:solidFill>
                          <a:effectLst/>
                          <a:latin typeface="Lato" panose="020F0502020204030203" pitchFamily="34" charset="0"/>
                        </a:rPr>
                        <a:t>Package amount</a:t>
                      </a:r>
                      <a:endParaRPr lang="en-AU" sz="1600" dirty="0">
                        <a:solidFill>
                          <a:schemeClr val="tx1"/>
                        </a:solidFill>
                        <a:effectLst/>
                        <a:latin typeface="Lato" panose="020F05020202040302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7740" marR="137740" marT="0" marB="0">
                    <a:solidFill>
                      <a:srgbClr val="A3DAD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AU" sz="1600" dirty="0">
                          <a:solidFill>
                            <a:schemeClr val="tx1"/>
                          </a:solidFill>
                          <a:effectLst/>
                          <a:latin typeface="Lato" panose="020F0502020204030203" pitchFamily="34" charset="0"/>
                        </a:rPr>
                        <a:t>Approval level</a:t>
                      </a:r>
                      <a:endParaRPr lang="en-AU" sz="1600" dirty="0">
                        <a:solidFill>
                          <a:schemeClr val="tx1"/>
                        </a:solidFill>
                        <a:effectLst/>
                        <a:latin typeface="Lato" panose="020F05020202040302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7740" marR="137740" marT="0" marB="0">
                    <a:solidFill>
                      <a:srgbClr val="A3DAD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9990300"/>
                  </a:ext>
                </a:extLst>
              </a:tr>
              <a:tr h="37164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AU" sz="1600" dirty="0">
                          <a:solidFill>
                            <a:schemeClr val="tx1"/>
                          </a:solidFill>
                          <a:effectLst/>
                          <a:latin typeface="Lato" panose="020F0502020204030203" pitchFamily="34" charset="0"/>
                        </a:rPr>
                        <a:t>Up to $1162</a:t>
                      </a:r>
                      <a:endParaRPr lang="en-AU" sz="1600" dirty="0">
                        <a:solidFill>
                          <a:schemeClr val="tx1"/>
                        </a:solidFill>
                        <a:effectLst/>
                        <a:latin typeface="Lato" panose="020F05020202040302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7740" marR="137740" marT="0" marB="0">
                    <a:solidFill>
                      <a:srgbClr val="A3DAD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AU" sz="1600">
                          <a:solidFill>
                            <a:schemeClr val="tx1"/>
                          </a:solidFill>
                          <a:effectLst/>
                          <a:latin typeface="Lato" panose="020F0502020204030203" pitchFamily="34" charset="0"/>
                        </a:rPr>
                        <a:t>Team Leader </a:t>
                      </a:r>
                      <a:endParaRPr lang="en-AU" sz="1600">
                        <a:solidFill>
                          <a:schemeClr val="tx1"/>
                        </a:solidFill>
                        <a:effectLst/>
                        <a:latin typeface="Lato" panose="020F05020202040302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7740" marR="137740" marT="0" marB="0">
                    <a:solidFill>
                      <a:srgbClr val="A3DAD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61005006"/>
                  </a:ext>
                </a:extLst>
              </a:tr>
              <a:tr h="37164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AU" sz="1600" dirty="0">
                          <a:solidFill>
                            <a:schemeClr val="tx1"/>
                          </a:solidFill>
                          <a:effectLst/>
                          <a:latin typeface="Lato" panose="020F0502020204030203" pitchFamily="34" charset="0"/>
                        </a:rPr>
                        <a:t>Between 1162 and $1500</a:t>
                      </a:r>
                      <a:endParaRPr lang="en-AU" sz="1600" dirty="0">
                        <a:solidFill>
                          <a:schemeClr val="tx1"/>
                        </a:solidFill>
                        <a:effectLst/>
                        <a:latin typeface="Lato" panose="020F05020202040302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7740" marR="137740" marT="0" marB="0">
                    <a:solidFill>
                      <a:srgbClr val="A3DAD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AU" sz="1600">
                          <a:solidFill>
                            <a:schemeClr val="tx1"/>
                          </a:solidFill>
                          <a:effectLst/>
                          <a:latin typeface="Lato" panose="020F0502020204030203" pitchFamily="34" charset="0"/>
                        </a:rPr>
                        <a:t>Program Manager</a:t>
                      </a:r>
                      <a:endParaRPr lang="en-AU" sz="1600">
                        <a:solidFill>
                          <a:schemeClr val="tx1"/>
                        </a:solidFill>
                        <a:effectLst/>
                        <a:latin typeface="Lato" panose="020F05020202040302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7740" marR="137740" marT="0" marB="0">
                    <a:solidFill>
                      <a:srgbClr val="A3DAD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86134070"/>
                  </a:ext>
                </a:extLst>
              </a:tr>
              <a:tr h="193753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AU" sz="1600" dirty="0">
                          <a:solidFill>
                            <a:schemeClr val="tx1"/>
                          </a:solidFill>
                          <a:effectLst/>
                          <a:latin typeface="Lato" panose="020F0502020204030203" pitchFamily="34" charset="0"/>
                        </a:rPr>
                        <a:t>Greater than $1500</a:t>
                      </a:r>
                      <a:endParaRPr lang="en-AU" sz="1600" dirty="0">
                        <a:solidFill>
                          <a:schemeClr val="tx1"/>
                        </a:solidFill>
                        <a:effectLst/>
                        <a:latin typeface="Lato" panose="020F05020202040302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7740" marR="137740" marT="0" marB="0">
                    <a:solidFill>
                      <a:srgbClr val="A3DAD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AU" sz="1600" dirty="0">
                          <a:solidFill>
                            <a:schemeClr val="tx1"/>
                          </a:solidFill>
                          <a:effectLst/>
                          <a:latin typeface="Lato" panose="020F0502020204030203" pitchFamily="34" charset="0"/>
                        </a:rPr>
                        <a:t>Program Manager  + Alliance deputy chair (alliance facilitator to request deputy chair approval) </a:t>
                      </a:r>
                    </a:p>
                    <a:p>
                      <a:pPr marL="342900" lvl="0" indent="-342900">
                        <a:lnSpc>
                          <a:spcPts val="1350"/>
                        </a:lnSpc>
                        <a:spcAft>
                          <a:spcPts val="20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AU" sz="1600" dirty="0">
                          <a:solidFill>
                            <a:schemeClr val="tx1"/>
                          </a:solidFill>
                          <a:effectLst/>
                          <a:latin typeface="Lato" panose="020F0502020204030203" pitchFamily="34" charset="0"/>
                        </a:rPr>
                        <a:t>Please note these packages may have delays due</a:t>
                      </a:r>
                    </a:p>
                    <a:p>
                      <a:pPr marL="0" lvl="0" indent="0">
                        <a:lnSpc>
                          <a:spcPts val="1350"/>
                        </a:lnSpc>
                        <a:spcAft>
                          <a:spcPts val="200"/>
                        </a:spcAft>
                        <a:buFont typeface="Symbol" panose="05050102010706020507" pitchFamily="18" charset="2"/>
                        <a:buNone/>
                      </a:pPr>
                      <a:r>
                        <a:rPr lang="en-AU" sz="1600" dirty="0">
                          <a:solidFill>
                            <a:schemeClr val="tx1"/>
                          </a:solidFill>
                          <a:effectLst/>
                          <a:latin typeface="Lato" panose="020F0502020204030203" pitchFamily="34" charset="0"/>
                        </a:rPr>
                        <a:t> to additional approval required </a:t>
                      </a:r>
                      <a:endParaRPr lang="en-AU" sz="1600" dirty="0">
                        <a:solidFill>
                          <a:schemeClr val="tx1"/>
                        </a:solidFill>
                        <a:effectLst/>
                        <a:latin typeface="Lato" panose="020F0502020204030203" pitchFamily="34" charset="0"/>
                        <a:ea typeface="Times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37740" marR="137740" marT="0" marB="0">
                    <a:solidFill>
                      <a:srgbClr val="A3DAD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2996621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AD7DA9BE-26EB-B821-AA3C-A2828D02E7C8}"/>
              </a:ext>
            </a:extLst>
          </p:cNvPr>
          <p:cNvSpPr txBox="1"/>
          <p:nvPr/>
        </p:nvSpPr>
        <p:spPr>
          <a:xfrm>
            <a:off x="236150" y="5591039"/>
            <a:ext cx="10568870" cy="9923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  <a:spcAft>
                <a:spcPts val="600"/>
              </a:spcAft>
            </a:pPr>
            <a:r>
              <a:rPr lang="en-AU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n-A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20000"/>
              </a:lnSpc>
              <a:spcAft>
                <a:spcPts val="800"/>
              </a:spcAft>
            </a:pPr>
            <a:r>
              <a:rPr lang="en-AU" sz="1400" dirty="0">
                <a:solidFill>
                  <a:srgbClr val="000000"/>
                </a:solidFill>
                <a:effectLst/>
                <a:latin typeface="Lato" panose="020F0502020204030203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Packages to support </a:t>
            </a:r>
            <a:r>
              <a:rPr lang="en-AU" sz="1400" u="sng" dirty="0">
                <a:solidFill>
                  <a:srgbClr val="000000"/>
                </a:solidFill>
                <a:effectLst/>
                <a:latin typeface="Lato" panose="020F0502020204030203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assessments only up to $2500</a:t>
            </a:r>
            <a:r>
              <a:rPr lang="en-AU" sz="1400" dirty="0">
                <a:solidFill>
                  <a:srgbClr val="000000"/>
                </a:solidFill>
                <a:effectLst/>
                <a:latin typeface="Lato" panose="020F0502020204030203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: approval by agency Program Manager. Assessments greater than $2500 require program manager + deputy chair approval.</a:t>
            </a:r>
            <a:endParaRPr lang="en-AU" sz="1400" dirty="0">
              <a:effectLst/>
              <a:latin typeface="Lato" panose="020F0502020204030203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877615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CC19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4F74D28C-3268-4E35-8EE1-D92CB4A85A7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0"/>
            <a:ext cx="6172782" cy="6858000"/>
          </a:xfrm>
          <a:custGeom>
            <a:avLst/>
            <a:gdLst>
              <a:gd name="connsiteX0" fmla="*/ 6172782 w 6172782"/>
              <a:gd name="connsiteY0" fmla="*/ 0 h 6858000"/>
              <a:gd name="connsiteX1" fmla="*/ 69075 w 6172782"/>
              <a:gd name="connsiteY1" fmla="*/ 0 h 6858000"/>
              <a:gd name="connsiteX2" fmla="*/ 35131 w 6172782"/>
              <a:gd name="connsiteY2" fmla="*/ 267128 h 6858000"/>
              <a:gd name="connsiteX3" fmla="*/ 0 w 6172782"/>
              <a:gd name="connsiteY3" fmla="*/ 962845 h 6858000"/>
              <a:gd name="connsiteX4" fmla="*/ 3276103 w 6172782"/>
              <a:gd name="connsiteY4" fmla="*/ 6782205 h 6858000"/>
              <a:gd name="connsiteX5" fmla="*/ 3407923 w 6172782"/>
              <a:gd name="connsiteY5" fmla="*/ 6858000 h 6858000"/>
              <a:gd name="connsiteX6" fmla="*/ 6172782 w 6172782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172782" h="6858000">
                <a:moveTo>
                  <a:pt x="6172782" y="0"/>
                </a:moveTo>
                <a:lnTo>
                  <a:pt x="69075" y="0"/>
                </a:lnTo>
                <a:lnTo>
                  <a:pt x="35131" y="267128"/>
                </a:lnTo>
                <a:cubicBezTo>
                  <a:pt x="11901" y="495874"/>
                  <a:pt x="0" y="727970"/>
                  <a:pt x="0" y="962845"/>
                </a:cubicBezTo>
                <a:cubicBezTo>
                  <a:pt x="0" y="3429034"/>
                  <a:pt x="1312002" y="5588789"/>
                  <a:pt x="3276103" y="6782205"/>
                </a:cubicBezTo>
                <a:lnTo>
                  <a:pt x="3407923" y="6858000"/>
                </a:lnTo>
                <a:lnTo>
                  <a:pt x="6172782" y="6858000"/>
                </a:lnTo>
                <a:close/>
              </a:path>
            </a:pathLst>
          </a:custGeom>
          <a:solidFill>
            <a:srgbClr val="FFFFFF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58D44E42-C462-4105-BC86-FE75B4E3C4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0"/>
            <a:ext cx="6024154" cy="6858000"/>
          </a:xfrm>
          <a:custGeom>
            <a:avLst/>
            <a:gdLst>
              <a:gd name="connsiteX0" fmla="*/ 70374 w 6024154"/>
              <a:gd name="connsiteY0" fmla="*/ 0 h 6858000"/>
              <a:gd name="connsiteX1" fmla="*/ 6024154 w 6024154"/>
              <a:gd name="connsiteY1" fmla="*/ 0 h 6858000"/>
              <a:gd name="connsiteX2" fmla="*/ 6024154 w 6024154"/>
              <a:gd name="connsiteY2" fmla="*/ 6858000 h 6858000"/>
              <a:gd name="connsiteX3" fmla="*/ 3587167 w 6024154"/>
              <a:gd name="connsiteY3" fmla="*/ 6858000 h 6858000"/>
              <a:gd name="connsiteX4" fmla="*/ 3474220 w 6024154"/>
              <a:gd name="connsiteY4" fmla="*/ 6800152 h 6858000"/>
              <a:gd name="connsiteX5" fmla="*/ 0 w 6024154"/>
              <a:gd name="connsiteY5" fmla="*/ 962844 h 6858000"/>
              <a:gd name="connsiteX6" fmla="*/ 34274 w 6024154"/>
              <a:gd name="connsiteY6" fmla="*/ 284091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024154" h="6858000">
                <a:moveTo>
                  <a:pt x="70374" y="0"/>
                </a:moveTo>
                <a:lnTo>
                  <a:pt x="6024154" y="0"/>
                </a:lnTo>
                <a:lnTo>
                  <a:pt x="6024154" y="6858000"/>
                </a:lnTo>
                <a:lnTo>
                  <a:pt x="3587167" y="6858000"/>
                </a:lnTo>
                <a:lnTo>
                  <a:pt x="3474220" y="6800152"/>
                </a:lnTo>
                <a:cubicBezTo>
                  <a:pt x="1404818" y="5675986"/>
                  <a:pt x="0" y="3483472"/>
                  <a:pt x="0" y="962844"/>
                </a:cubicBezTo>
                <a:cubicBezTo>
                  <a:pt x="0" y="733696"/>
                  <a:pt x="11610" y="507260"/>
                  <a:pt x="34274" y="284091"/>
                </a:cubicBez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5" name="Picture 4" descr="Logo, company name&#10;&#10;Description automatically generated">
            <a:extLst>
              <a:ext uri="{FF2B5EF4-FFF2-40B4-BE49-F238E27FC236}">
                <a16:creationId xmlns:a16="http://schemas.microsoft.com/office/drawing/2014/main" id="{D43130D1-F4C9-61EC-030A-817FAC12720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4917" y="554145"/>
            <a:ext cx="2236252" cy="1062219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0F4DEAFD-5134-26A2-62B9-21E080267D17}"/>
              </a:ext>
            </a:extLst>
          </p:cNvPr>
          <p:cNvSpPr txBox="1"/>
          <p:nvPr/>
        </p:nvSpPr>
        <p:spPr>
          <a:xfrm>
            <a:off x="510839" y="1711257"/>
            <a:ext cx="571691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AU" b="0" i="0" dirty="0">
                <a:solidFill>
                  <a:schemeClr val="bg1"/>
                </a:solidFill>
                <a:effectLst/>
                <a:latin typeface="Lato" panose="020F0502020204030203" pitchFamily="34" charset="0"/>
              </a:rPr>
              <a:t>FSP </a:t>
            </a:r>
            <a:r>
              <a:rPr lang="en-AU" dirty="0">
                <a:solidFill>
                  <a:schemeClr val="bg1"/>
                </a:solidFill>
                <a:latin typeface="Lato" panose="020F0502020204030203" pitchFamily="34" charset="0"/>
              </a:rPr>
              <a:t>Training – June 2024 </a:t>
            </a:r>
            <a:endParaRPr lang="en-AU" b="0" i="0" dirty="0">
              <a:solidFill>
                <a:schemeClr val="bg1"/>
              </a:solidFill>
              <a:effectLst/>
              <a:latin typeface="Lato" panose="020F0502020204030203" pitchFamily="34" charset="0"/>
            </a:endParaRP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DB0B0433-B5BE-BC40-9E08-129EE3D2A9E3}"/>
              </a:ext>
            </a:extLst>
          </p:cNvPr>
          <p:cNvGrpSpPr/>
          <p:nvPr/>
        </p:nvGrpSpPr>
        <p:grpSpPr>
          <a:xfrm>
            <a:off x="6348756" y="1450401"/>
            <a:ext cx="1828800" cy="1126180"/>
            <a:chOff x="206573" y="844635"/>
            <a:chExt cx="1828800" cy="1126180"/>
          </a:xfrm>
        </p:grpSpPr>
        <p:sp>
          <p:nvSpPr>
            <p:cNvPr id="14" name="Rectangle: Rounded Corners 13">
              <a:extLst>
                <a:ext uri="{FF2B5EF4-FFF2-40B4-BE49-F238E27FC236}">
                  <a16:creationId xmlns:a16="http://schemas.microsoft.com/office/drawing/2014/main" id="{D0BD1B3D-3549-7621-7D83-9F33859D02AB}"/>
                </a:ext>
              </a:extLst>
            </p:cNvPr>
            <p:cNvSpPr/>
            <p:nvPr/>
          </p:nvSpPr>
          <p:spPr>
            <a:xfrm>
              <a:off x="206573" y="844635"/>
              <a:ext cx="1828800" cy="1126180"/>
            </a:xfrm>
            <a:prstGeom prst="roundRect">
              <a:avLst/>
            </a:prstGeom>
            <a:solidFill>
              <a:srgbClr val="A3DAD4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15" name="Rectangle: Rounded Corners 4">
              <a:extLst>
                <a:ext uri="{FF2B5EF4-FFF2-40B4-BE49-F238E27FC236}">
                  <a16:creationId xmlns:a16="http://schemas.microsoft.com/office/drawing/2014/main" id="{5521E396-3C40-4A66-F728-78F68998D417}"/>
                </a:ext>
              </a:extLst>
            </p:cNvPr>
            <p:cNvSpPr txBox="1"/>
            <p:nvPr/>
          </p:nvSpPr>
          <p:spPr>
            <a:xfrm>
              <a:off x="261549" y="899611"/>
              <a:ext cx="1718848" cy="1016228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34290" tIns="34290" rIns="34290" bIns="34290" numCol="1" spcCol="1270" anchor="ctr" anchorCtr="0">
              <a:noAutofit/>
            </a:bodyPr>
            <a:lstStyle/>
            <a:p>
              <a:pPr marL="0" lvl="0" indent="0" algn="ctr" defTabSz="4000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AU" sz="1100" kern="1200" dirty="0">
                  <a:solidFill>
                    <a:schemeClr val="bg1"/>
                  </a:solidFill>
                </a:rPr>
                <a:t>Forward confirmation ema</a:t>
              </a:r>
              <a:r>
                <a:rPr lang="en-AU" sz="1100" dirty="0">
                  <a:solidFill>
                    <a:schemeClr val="bg1"/>
                  </a:solidFill>
                </a:rPr>
                <a:t>il containing package ID </a:t>
              </a:r>
              <a:endParaRPr lang="en-AU" sz="1100" kern="120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4" name="Group 3">
            <a:extLst>
              <a:ext uri="{FF2B5EF4-FFF2-40B4-BE49-F238E27FC236}">
                <a16:creationId xmlns:a16="http://schemas.microsoft.com/office/drawing/2014/main" id="{BEC6412F-CFE3-BF72-920A-DCC026996FE6}"/>
              </a:ext>
            </a:extLst>
          </p:cNvPr>
          <p:cNvGrpSpPr/>
          <p:nvPr/>
        </p:nvGrpSpPr>
        <p:grpSpPr>
          <a:xfrm>
            <a:off x="8297910" y="1450401"/>
            <a:ext cx="1828800" cy="1126180"/>
            <a:chOff x="2133600" y="844635"/>
            <a:chExt cx="1828800" cy="1126180"/>
          </a:xfrm>
        </p:grpSpPr>
        <p:sp>
          <p:nvSpPr>
            <p:cNvPr id="11" name="Rectangle: Rounded Corners 10">
              <a:extLst>
                <a:ext uri="{FF2B5EF4-FFF2-40B4-BE49-F238E27FC236}">
                  <a16:creationId xmlns:a16="http://schemas.microsoft.com/office/drawing/2014/main" id="{258B2E3F-F6CA-2313-2CC7-162404480CDB}"/>
                </a:ext>
              </a:extLst>
            </p:cNvPr>
            <p:cNvSpPr/>
            <p:nvPr/>
          </p:nvSpPr>
          <p:spPr>
            <a:xfrm>
              <a:off x="2133600" y="844635"/>
              <a:ext cx="1828800" cy="1126180"/>
            </a:xfrm>
            <a:prstGeom prst="roundRect">
              <a:avLst/>
            </a:prstGeom>
            <a:solidFill>
              <a:srgbClr val="A3DAD4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13" name="Rectangle: Rounded Corners 6">
              <a:extLst>
                <a:ext uri="{FF2B5EF4-FFF2-40B4-BE49-F238E27FC236}">
                  <a16:creationId xmlns:a16="http://schemas.microsoft.com/office/drawing/2014/main" id="{B3B37129-09E7-C127-AFA5-4C76520959F0}"/>
                </a:ext>
              </a:extLst>
            </p:cNvPr>
            <p:cNvSpPr txBox="1"/>
            <p:nvPr/>
          </p:nvSpPr>
          <p:spPr>
            <a:xfrm>
              <a:off x="2188576" y="899611"/>
              <a:ext cx="1718848" cy="1016228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34290" tIns="34290" rIns="34290" bIns="34290" numCol="1" spcCol="1270" anchor="ctr" anchorCtr="0">
              <a:noAutofit/>
            </a:bodyPr>
            <a:lstStyle/>
            <a:p>
              <a:pPr marL="0" lvl="0" indent="0" algn="ctr" defTabSz="4000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AU" sz="1100" kern="1200" dirty="0">
                  <a:solidFill>
                    <a:schemeClr val="bg1"/>
                  </a:solidFill>
                </a:rPr>
                <a:t>Attach consent and </a:t>
              </a:r>
              <a:r>
                <a:rPr lang="en-AU" sz="1100" dirty="0">
                  <a:solidFill>
                    <a:schemeClr val="bg1"/>
                  </a:solidFill>
                </a:rPr>
                <a:t>invoice</a:t>
              </a:r>
              <a:endParaRPr lang="en-AU" sz="1100" kern="120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6" name="Group 5">
            <a:extLst>
              <a:ext uri="{FF2B5EF4-FFF2-40B4-BE49-F238E27FC236}">
                <a16:creationId xmlns:a16="http://schemas.microsoft.com/office/drawing/2014/main" id="{A063B791-8B09-0213-29F9-A645359718FE}"/>
              </a:ext>
            </a:extLst>
          </p:cNvPr>
          <p:cNvGrpSpPr/>
          <p:nvPr/>
        </p:nvGrpSpPr>
        <p:grpSpPr>
          <a:xfrm>
            <a:off x="10247064" y="1450401"/>
            <a:ext cx="1828800" cy="1126180"/>
            <a:chOff x="4060626" y="844635"/>
            <a:chExt cx="1828800" cy="1126180"/>
          </a:xfrm>
        </p:grpSpPr>
        <p:sp>
          <p:nvSpPr>
            <p:cNvPr id="7" name="Rectangle: Rounded Corners 6">
              <a:extLst>
                <a:ext uri="{FF2B5EF4-FFF2-40B4-BE49-F238E27FC236}">
                  <a16:creationId xmlns:a16="http://schemas.microsoft.com/office/drawing/2014/main" id="{FDBAA53E-A16D-0192-1BED-A06B4C4D7552}"/>
                </a:ext>
              </a:extLst>
            </p:cNvPr>
            <p:cNvSpPr/>
            <p:nvPr/>
          </p:nvSpPr>
          <p:spPr>
            <a:xfrm>
              <a:off x="4060626" y="844635"/>
              <a:ext cx="1828800" cy="1126180"/>
            </a:xfrm>
            <a:prstGeom prst="roundRect">
              <a:avLst/>
            </a:prstGeom>
            <a:solidFill>
              <a:srgbClr val="A3DAD4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8" name="Rectangle: Rounded Corners 8">
              <a:extLst>
                <a:ext uri="{FF2B5EF4-FFF2-40B4-BE49-F238E27FC236}">
                  <a16:creationId xmlns:a16="http://schemas.microsoft.com/office/drawing/2014/main" id="{A104BF39-6FFC-0045-F7B5-AB70DA1E9D7C}"/>
                </a:ext>
              </a:extLst>
            </p:cNvPr>
            <p:cNvSpPr txBox="1"/>
            <p:nvPr/>
          </p:nvSpPr>
          <p:spPr>
            <a:xfrm>
              <a:off x="4115602" y="899611"/>
              <a:ext cx="1718848" cy="1016228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34290" tIns="34290" rIns="34290" bIns="34290" numCol="1" spcCol="1270" anchor="ctr" anchorCtr="0">
              <a:noAutofit/>
            </a:bodyPr>
            <a:lstStyle/>
            <a:p>
              <a:pPr marL="0" lvl="0" indent="0" algn="ctr" defTabSz="4000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AU" sz="1100" dirty="0">
                  <a:solidFill>
                    <a:schemeClr val="bg1"/>
                  </a:solidFill>
                </a:rPr>
                <a:t>C</a:t>
              </a:r>
              <a:r>
                <a:rPr lang="en-AU" sz="1100" kern="1200" dirty="0">
                  <a:solidFill>
                    <a:schemeClr val="bg1"/>
                  </a:solidFill>
                </a:rPr>
                <a:t>opy in your team leader </a:t>
              </a:r>
            </a:p>
          </p:txBody>
        </p:sp>
      </p:grpSp>
      <p:sp>
        <p:nvSpPr>
          <p:cNvPr id="17" name="TextBox 16">
            <a:extLst>
              <a:ext uri="{FF2B5EF4-FFF2-40B4-BE49-F238E27FC236}">
                <a16:creationId xmlns:a16="http://schemas.microsoft.com/office/drawing/2014/main" id="{DE84200B-F273-E6E1-BD1B-9EEA9F4634CA}"/>
              </a:ext>
            </a:extLst>
          </p:cNvPr>
          <p:cNvSpPr txBox="1"/>
          <p:nvPr/>
        </p:nvSpPr>
        <p:spPr>
          <a:xfrm>
            <a:off x="6096000" y="3115513"/>
            <a:ext cx="6096000" cy="2818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lnSpc>
                <a:spcPct val="115000"/>
              </a:lnSpc>
              <a:spcAft>
                <a:spcPts val="800"/>
              </a:spcAft>
            </a:pPr>
            <a:r>
              <a:rPr lang="en-AU" sz="1200" dirty="0">
                <a:solidFill>
                  <a:schemeClr val="bg1"/>
                </a:solidFill>
                <a:latin typeface="Lato" panose="020F0502020204030203" pitchFamily="34" charset="0"/>
                <a:ea typeface="Times" panose="02020603050405020304" pitchFamily="18" charset="0"/>
                <a:cs typeface="Times New Roman" panose="02020603050405020304" pitchFamily="18" charset="0"/>
              </a:rPr>
              <a:t>NB: Please do not have the company email the invoice directly, please attach with your confirmation email to decrease admin time matching the correct packages. </a:t>
            </a:r>
            <a:endParaRPr lang="en-AU" sz="1200" dirty="0">
              <a:solidFill>
                <a:schemeClr val="bg1"/>
              </a:solidFill>
              <a:effectLst/>
              <a:latin typeface="Lato" panose="020F0502020204030203" pitchFamily="34" charset="0"/>
              <a:ea typeface="Times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en-AU" sz="1200" dirty="0">
                <a:solidFill>
                  <a:schemeClr val="bg1"/>
                </a:solidFill>
                <a:effectLst/>
                <a:latin typeface="Lato" panose="020F050202020403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Alternatively, if an item is being purchased online and can be paid for by credit card a link to the item for purchase can be provided. In this instance, a tax invoice is not required</a:t>
            </a:r>
            <a:r>
              <a:rPr lang="en-AU" sz="1200" dirty="0">
                <a:solidFill>
                  <a:schemeClr val="bg1"/>
                </a:solidFill>
                <a:latin typeface="Lato" panose="020F050202020403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as one will be generated upon purchase. </a:t>
            </a:r>
            <a:endParaRPr lang="en-AU" sz="1200" dirty="0">
              <a:solidFill>
                <a:schemeClr val="bg1"/>
              </a:solidFill>
              <a:effectLst/>
              <a:latin typeface="Lato" panose="020F0502020204030203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Font typeface="Calibri" panose="020F0502020204030204" pitchFamily="34" charset="0"/>
              <a:buChar char="-"/>
            </a:pPr>
            <a:r>
              <a:rPr lang="en-AU" sz="1200" b="1" dirty="0">
                <a:solidFill>
                  <a:schemeClr val="bg1"/>
                </a:solidFill>
                <a:latin typeface="Lato" panose="020F0502020204030203" pitchFamily="34" charset="0"/>
                <a:ea typeface="Times" panose="02020603050405020304" pitchFamily="18" charset="0"/>
                <a:cs typeface="Times New Roman" panose="02020603050405020304" pitchFamily="18" charset="0"/>
              </a:rPr>
              <a:t>NB: If your team leader or manager is on leave, please submit the TL or manager who is acting in their position in order to avoid approval delays/having to re-submit. </a:t>
            </a: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en-AU" sz="1200" dirty="0">
                <a:solidFill>
                  <a:schemeClr val="bg1"/>
                </a:solidFill>
                <a:latin typeface="Lato" panose="020F0502020204030203" pitchFamily="34" charset="0"/>
                <a:ea typeface="Times" panose="02020603050405020304" pitchFamily="18" charset="0"/>
                <a:cs typeface="Times New Roman" panose="02020603050405020304" pitchFamily="18" charset="0"/>
              </a:rPr>
              <a:t>This invoice</a:t>
            </a:r>
            <a:r>
              <a:rPr lang="en-AU" sz="1200" dirty="0">
                <a:solidFill>
                  <a:schemeClr val="bg1"/>
                </a:solidFill>
                <a:effectLst/>
                <a:latin typeface="Lato" panose="020F0502020204030203" pitchFamily="34" charset="0"/>
                <a:ea typeface="Times" panose="02020603050405020304" pitchFamily="18" charset="0"/>
                <a:cs typeface="Times New Roman" panose="02020603050405020304" pitchFamily="18" charset="0"/>
              </a:rPr>
              <a:t> must be contain the correct amount of the item or service requested. Invoices made out to clients or to other agencies cannot be accepted and will result in a delay in processing applications </a:t>
            </a: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Font typeface="Calibri" panose="020F0502020204030204" pitchFamily="34" charset="0"/>
              <a:buChar char="-"/>
            </a:pPr>
            <a:endParaRPr lang="en-AU" sz="1200" b="1" dirty="0">
              <a:solidFill>
                <a:schemeClr val="bg1"/>
              </a:solidFill>
              <a:latin typeface="Lato" panose="020F0502020204030203" pitchFamily="34" charset="0"/>
              <a:ea typeface="Times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290998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CC19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4F74D28C-3268-4E35-8EE1-D92CB4A85A7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0"/>
            <a:ext cx="6172782" cy="6858000"/>
          </a:xfrm>
          <a:custGeom>
            <a:avLst/>
            <a:gdLst>
              <a:gd name="connsiteX0" fmla="*/ 6172782 w 6172782"/>
              <a:gd name="connsiteY0" fmla="*/ 0 h 6858000"/>
              <a:gd name="connsiteX1" fmla="*/ 69075 w 6172782"/>
              <a:gd name="connsiteY1" fmla="*/ 0 h 6858000"/>
              <a:gd name="connsiteX2" fmla="*/ 35131 w 6172782"/>
              <a:gd name="connsiteY2" fmla="*/ 267128 h 6858000"/>
              <a:gd name="connsiteX3" fmla="*/ 0 w 6172782"/>
              <a:gd name="connsiteY3" fmla="*/ 962845 h 6858000"/>
              <a:gd name="connsiteX4" fmla="*/ 3276103 w 6172782"/>
              <a:gd name="connsiteY4" fmla="*/ 6782205 h 6858000"/>
              <a:gd name="connsiteX5" fmla="*/ 3407923 w 6172782"/>
              <a:gd name="connsiteY5" fmla="*/ 6858000 h 6858000"/>
              <a:gd name="connsiteX6" fmla="*/ 6172782 w 6172782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172782" h="6858000">
                <a:moveTo>
                  <a:pt x="6172782" y="0"/>
                </a:moveTo>
                <a:lnTo>
                  <a:pt x="69075" y="0"/>
                </a:lnTo>
                <a:lnTo>
                  <a:pt x="35131" y="267128"/>
                </a:lnTo>
                <a:cubicBezTo>
                  <a:pt x="11901" y="495874"/>
                  <a:pt x="0" y="727970"/>
                  <a:pt x="0" y="962845"/>
                </a:cubicBezTo>
                <a:cubicBezTo>
                  <a:pt x="0" y="3429034"/>
                  <a:pt x="1312002" y="5588789"/>
                  <a:pt x="3276103" y="6782205"/>
                </a:cubicBezTo>
                <a:lnTo>
                  <a:pt x="3407923" y="6858000"/>
                </a:lnTo>
                <a:lnTo>
                  <a:pt x="6172782" y="6858000"/>
                </a:lnTo>
                <a:close/>
              </a:path>
            </a:pathLst>
          </a:custGeom>
          <a:solidFill>
            <a:srgbClr val="FFFFFF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58D44E42-C462-4105-BC86-FE75B4E3C4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0"/>
            <a:ext cx="6024154" cy="6858000"/>
          </a:xfrm>
          <a:custGeom>
            <a:avLst/>
            <a:gdLst>
              <a:gd name="connsiteX0" fmla="*/ 70374 w 6024154"/>
              <a:gd name="connsiteY0" fmla="*/ 0 h 6858000"/>
              <a:gd name="connsiteX1" fmla="*/ 6024154 w 6024154"/>
              <a:gd name="connsiteY1" fmla="*/ 0 h 6858000"/>
              <a:gd name="connsiteX2" fmla="*/ 6024154 w 6024154"/>
              <a:gd name="connsiteY2" fmla="*/ 6858000 h 6858000"/>
              <a:gd name="connsiteX3" fmla="*/ 3587167 w 6024154"/>
              <a:gd name="connsiteY3" fmla="*/ 6858000 h 6858000"/>
              <a:gd name="connsiteX4" fmla="*/ 3474220 w 6024154"/>
              <a:gd name="connsiteY4" fmla="*/ 6800152 h 6858000"/>
              <a:gd name="connsiteX5" fmla="*/ 0 w 6024154"/>
              <a:gd name="connsiteY5" fmla="*/ 962844 h 6858000"/>
              <a:gd name="connsiteX6" fmla="*/ 34274 w 6024154"/>
              <a:gd name="connsiteY6" fmla="*/ 284091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024154" h="6858000">
                <a:moveTo>
                  <a:pt x="70374" y="0"/>
                </a:moveTo>
                <a:lnTo>
                  <a:pt x="6024154" y="0"/>
                </a:lnTo>
                <a:lnTo>
                  <a:pt x="6024154" y="6858000"/>
                </a:lnTo>
                <a:lnTo>
                  <a:pt x="3587167" y="6858000"/>
                </a:lnTo>
                <a:lnTo>
                  <a:pt x="3474220" y="6800152"/>
                </a:lnTo>
                <a:cubicBezTo>
                  <a:pt x="1404818" y="5675986"/>
                  <a:pt x="0" y="3483472"/>
                  <a:pt x="0" y="962844"/>
                </a:cubicBezTo>
                <a:cubicBezTo>
                  <a:pt x="0" y="733696"/>
                  <a:pt x="11610" y="507260"/>
                  <a:pt x="34274" y="284091"/>
                </a:cubicBez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5" name="Picture 4" descr="Logo, company name&#10;&#10;Description automatically generated">
            <a:extLst>
              <a:ext uri="{FF2B5EF4-FFF2-40B4-BE49-F238E27FC236}">
                <a16:creationId xmlns:a16="http://schemas.microsoft.com/office/drawing/2014/main" id="{D43130D1-F4C9-61EC-030A-817FAC12720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4916" y="554145"/>
            <a:ext cx="2541484" cy="1207204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0F4DEAFD-5134-26A2-62B9-21E080267D17}"/>
              </a:ext>
            </a:extLst>
          </p:cNvPr>
          <p:cNvSpPr txBox="1"/>
          <p:nvPr/>
        </p:nvSpPr>
        <p:spPr>
          <a:xfrm>
            <a:off x="566459" y="1872698"/>
            <a:ext cx="571691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AU" b="0" i="0" dirty="0">
                <a:solidFill>
                  <a:schemeClr val="bg1"/>
                </a:solidFill>
                <a:effectLst/>
                <a:latin typeface="Lato" panose="020F0502020204030203" pitchFamily="34" charset="0"/>
              </a:rPr>
              <a:t>FSP </a:t>
            </a:r>
            <a:r>
              <a:rPr lang="en-AU" dirty="0">
                <a:solidFill>
                  <a:schemeClr val="bg1"/>
                </a:solidFill>
                <a:latin typeface="Lato" panose="020F0502020204030203" pitchFamily="34" charset="0"/>
              </a:rPr>
              <a:t>Training – June 2024 </a:t>
            </a:r>
            <a:endParaRPr lang="en-AU" b="0" i="0" dirty="0">
              <a:solidFill>
                <a:schemeClr val="bg1"/>
              </a:solidFill>
              <a:effectLst/>
              <a:latin typeface="Lato" panose="020F0502020204030203" pitchFamily="34" charset="0"/>
            </a:endParaRP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DB0B0433-B5BE-BC40-9E08-129EE3D2A9E3}"/>
              </a:ext>
            </a:extLst>
          </p:cNvPr>
          <p:cNvGrpSpPr/>
          <p:nvPr/>
        </p:nvGrpSpPr>
        <p:grpSpPr>
          <a:xfrm>
            <a:off x="6348756" y="1450401"/>
            <a:ext cx="1828800" cy="1126180"/>
            <a:chOff x="206573" y="844635"/>
            <a:chExt cx="1828800" cy="1126180"/>
          </a:xfrm>
        </p:grpSpPr>
        <p:sp>
          <p:nvSpPr>
            <p:cNvPr id="14" name="Rectangle: Rounded Corners 13">
              <a:extLst>
                <a:ext uri="{FF2B5EF4-FFF2-40B4-BE49-F238E27FC236}">
                  <a16:creationId xmlns:a16="http://schemas.microsoft.com/office/drawing/2014/main" id="{D0BD1B3D-3549-7621-7D83-9F33859D02AB}"/>
                </a:ext>
              </a:extLst>
            </p:cNvPr>
            <p:cNvSpPr/>
            <p:nvPr/>
          </p:nvSpPr>
          <p:spPr>
            <a:xfrm>
              <a:off x="206573" y="844635"/>
              <a:ext cx="1828800" cy="1126180"/>
            </a:xfrm>
            <a:prstGeom prst="roundRect">
              <a:avLst/>
            </a:prstGeom>
            <a:solidFill>
              <a:srgbClr val="A3DAD4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15" name="Rectangle: Rounded Corners 4">
              <a:extLst>
                <a:ext uri="{FF2B5EF4-FFF2-40B4-BE49-F238E27FC236}">
                  <a16:creationId xmlns:a16="http://schemas.microsoft.com/office/drawing/2014/main" id="{5521E396-3C40-4A66-F728-78F68998D417}"/>
                </a:ext>
              </a:extLst>
            </p:cNvPr>
            <p:cNvSpPr txBox="1"/>
            <p:nvPr/>
          </p:nvSpPr>
          <p:spPr>
            <a:xfrm>
              <a:off x="261549" y="899611"/>
              <a:ext cx="1718848" cy="1016228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34290" tIns="34290" rIns="34290" bIns="34290" numCol="1" spcCol="1270" anchor="ctr" anchorCtr="0">
              <a:noAutofit/>
            </a:bodyPr>
            <a:lstStyle/>
            <a:p>
              <a:pPr marL="0" lvl="0" indent="0" algn="ctr" defTabSz="4000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AU" sz="1100" kern="1200" dirty="0">
                  <a:solidFill>
                    <a:schemeClr val="bg1"/>
                  </a:solidFill>
                </a:rPr>
                <a:t>Forward confirmation ema</a:t>
              </a:r>
              <a:r>
                <a:rPr lang="en-AU" sz="1100" dirty="0">
                  <a:solidFill>
                    <a:schemeClr val="bg1"/>
                  </a:solidFill>
                </a:rPr>
                <a:t>il containing package ID </a:t>
              </a:r>
              <a:endParaRPr lang="en-AU" sz="1100" kern="120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4" name="Group 3">
            <a:extLst>
              <a:ext uri="{FF2B5EF4-FFF2-40B4-BE49-F238E27FC236}">
                <a16:creationId xmlns:a16="http://schemas.microsoft.com/office/drawing/2014/main" id="{BEC6412F-CFE3-BF72-920A-DCC026996FE6}"/>
              </a:ext>
            </a:extLst>
          </p:cNvPr>
          <p:cNvGrpSpPr/>
          <p:nvPr/>
        </p:nvGrpSpPr>
        <p:grpSpPr>
          <a:xfrm>
            <a:off x="8297910" y="1450401"/>
            <a:ext cx="1828800" cy="1126180"/>
            <a:chOff x="2133600" y="844635"/>
            <a:chExt cx="1828800" cy="1126180"/>
          </a:xfrm>
        </p:grpSpPr>
        <p:sp>
          <p:nvSpPr>
            <p:cNvPr id="11" name="Rectangle: Rounded Corners 10">
              <a:extLst>
                <a:ext uri="{FF2B5EF4-FFF2-40B4-BE49-F238E27FC236}">
                  <a16:creationId xmlns:a16="http://schemas.microsoft.com/office/drawing/2014/main" id="{258B2E3F-F6CA-2313-2CC7-162404480CDB}"/>
                </a:ext>
              </a:extLst>
            </p:cNvPr>
            <p:cNvSpPr/>
            <p:nvPr/>
          </p:nvSpPr>
          <p:spPr>
            <a:xfrm>
              <a:off x="2133600" y="844635"/>
              <a:ext cx="1828800" cy="1126180"/>
            </a:xfrm>
            <a:prstGeom prst="roundRect">
              <a:avLst/>
            </a:prstGeom>
            <a:solidFill>
              <a:srgbClr val="A3DAD4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13" name="Rectangle: Rounded Corners 6">
              <a:extLst>
                <a:ext uri="{FF2B5EF4-FFF2-40B4-BE49-F238E27FC236}">
                  <a16:creationId xmlns:a16="http://schemas.microsoft.com/office/drawing/2014/main" id="{B3B37129-09E7-C127-AFA5-4C76520959F0}"/>
                </a:ext>
              </a:extLst>
            </p:cNvPr>
            <p:cNvSpPr txBox="1"/>
            <p:nvPr/>
          </p:nvSpPr>
          <p:spPr>
            <a:xfrm>
              <a:off x="2188576" y="899611"/>
              <a:ext cx="1718848" cy="1016228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34290" tIns="34290" rIns="34290" bIns="34290" numCol="1" spcCol="1270" anchor="ctr" anchorCtr="0">
              <a:noAutofit/>
            </a:bodyPr>
            <a:lstStyle/>
            <a:p>
              <a:pPr marL="0" lvl="0" indent="0" algn="ctr" defTabSz="4000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AU" sz="1100" kern="1200" dirty="0">
                  <a:solidFill>
                    <a:schemeClr val="bg1"/>
                  </a:solidFill>
                </a:rPr>
                <a:t>Attach consent and </a:t>
              </a:r>
              <a:r>
                <a:rPr lang="en-AU" sz="1100" dirty="0">
                  <a:solidFill>
                    <a:schemeClr val="bg1"/>
                  </a:solidFill>
                </a:rPr>
                <a:t>invoice</a:t>
              </a:r>
              <a:endParaRPr lang="en-AU" sz="1100" kern="120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6" name="Group 5">
            <a:extLst>
              <a:ext uri="{FF2B5EF4-FFF2-40B4-BE49-F238E27FC236}">
                <a16:creationId xmlns:a16="http://schemas.microsoft.com/office/drawing/2014/main" id="{A063B791-8B09-0213-29F9-A645359718FE}"/>
              </a:ext>
            </a:extLst>
          </p:cNvPr>
          <p:cNvGrpSpPr/>
          <p:nvPr/>
        </p:nvGrpSpPr>
        <p:grpSpPr>
          <a:xfrm>
            <a:off x="10247064" y="1450401"/>
            <a:ext cx="1828800" cy="1126180"/>
            <a:chOff x="4060626" y="844635"/>
            <a:chExt cx="1828800" cy="1126180"/>
          </a:xfrm>
        </p:grpSpPr>
        <p:sp>
          <p:nvSpPr>
            <p:cNvPr id="7" name="Rectangle: Rounded Corners 6">
              <a:extLst>
                <a:ext uri="{FF2B5EF4-FFF2-40B4-BE49-F238E27FC236}">
                  <a16:creationId xmlns:a16="http://schemas.microsoft.com/office/drawing/2014/main" id="{FDBAA53E-A16D-0192-1BED-A06B4C4D7552}"/>
                </a:ext>
              </a:extLst>
            </p:cNvPr>
            <p:cNvSpPr/>
            <p:nvPr/>
          </p:nvSpPr>
          <p:spPr>
            <a:xfrm>
              <a:off x="4060626" y="844635"/>
              <a:ext cx="1828800" cy="1126180"/>
            </a:xfrm>
            <a:prstGeom prst="roundRect">
              <a:avLst/>
            </a:prstGeom>
            <a:solidFill>
              <a:srgbClr val="A3DAD4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8" name="Rectangle: Rounded Corners 8">
              <a:extLst>
                <a:ext uri="{FF2B5EF4-FFF2-40B4-BE49-F238E27FC236}">
                  <a16:creationId xmlns:a16="http://schemas.microsoft.com/office/drawing/2014/main" id="{A104BF39-6FFC-0045-F7B5-AB70DA1E9D7C}"/>
                </a:ext>
              </a:extLst>
            </p:cNvPr>
            <p:cNvSpPr txBox="1"/>
            <p:nvPr/>
          </p:nvSpPr>
          <p:spPr>
            <a:xfrm>
              <a:off x="4115602" y="899611"/>
              <a:ext cx="1718848" cy="1016228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34290" tIns="34290" rIns="34290" bIns="34290" numCol="1" spcCol="1270" anchor="ctr" anchorCtr="0">
              <a:noAutofit/>
            </a:bodyPr>
            <a:lstStyle/>
            <a:p>
              <a:pPr marL="0" lvl="0" indent="0" algn="ctr" defTabSz="4000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AU" sz="1100" dirty="0">
                  <a:solidFill>
                    <a:schemeClr val="bg1"/>
                  </a:solidFill>
                </a:rPr>
                <a:t>C</a:t>
              </a:r>
              <a:r>
                <a:rPr lang="en-AU" sz="1100" kern="1200" dirty="0">
                  <a:solidFill>
                    <a:schemeClr val="bg1"/>
                  </a:solidFill>
                </a:rPr>
                <a:t>opy in your team leader </a:t>
              </a:r>
            </a:p>
          </p:txBody>
        </p:sp>
      </p:grpSp>
      <p:sp>
        <p:nvSpPr>
          <p:cNvPr id="17" name="TextBox 16">
            <a:extLst>
              <a:ext uri="{FF2B5EF4-FFF2-40B4-BE49-F238E27FC236}">
                <a16:creationId xmlns:a16="http://schemas.microsoft.com/office/drawing/2014/main" id="{DE84200B-F273-E6E1-BD1B-9EEA9F4634CA}"/>
              </a:ext>
            </a:extLst>
          </p:cNvPr>
          <p:cNvSpPr txBox="1"/>
          <p:nvPr/>
        </p:nvSpPr>
        <p:spPr>
          <a:xfrm>
            <a:off x="6096000" y="3115513"/>
            <a:ext cx="6096000" cy="36606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lnSpc>
                <a:spcPct val="115000"/>
              </a:lnSpc>
              <a:spcAft>
                <a:spcPts val="800"/>
              </a:spcAft>
            </a:pPr>
            <a:r>
              <a:rPr lang="en-AU" sz="1200" dirty="0">
                <a:solidFill>
                  <a:schemeClr val="bg1"/>
                </a:solidFill>
                <a:latin typeface="Lato" panose="020F0502020204030203" pitchFamily="34" charset="0"/>
                <a:ea typeface="Times" panose="02020603050405020304" pitchFamily="18" charset="0"/>
                <a:cs typeface="Times New Roman" panose="02020603050405020304" pitchFamily="18" charset="0"/>
              </a:rPr>
              <a:t>NB: Please do not have the company email the invoice directly, please attach with your confirmation email to decrease admin time matching the correct packages. </a:t>
            </a:r>
            <a:endParaRPr lang="en-AU" sz="1200" dirty="0">
              <a:solidFill>
                <a:schemeClr val="bg1"/>
              </a:solidFill>
              <a:effectLst/>
              <a:latin typeface="Lato" panose="020F0502020204030203" pitchFamily="34" charset="0"/>
              <a:ea typeface="Times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en-AU" sz="1200" dirty="0">
                <a:solidFill>
                  <a:schemeClr val="bg1"/>
                </a:solidFill>
                <a:effectLst/>
                <a:latin typeface="Lato" panose="020F050202020403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Alternatively, if an item is being purchased online and can be paid for by credit card a link to the item for purchase can be provided. In this instance, a tax invoice is not required</a:t>
            </a:r>
            <a:r>
              <a:rPr lang="en-AU" sz="1200" dirty="0">
                <a:solidFill>
                  <a:schemeClr val="bg1"/>
                </a:solidFill>
                <a:latin typeface="Lato" panose="020F050202020403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as one will be generated upon purchase. </a:t>
            </a:r>
            <a:endParaRPr lang="en-AU" sz="1200" dirty="0">
              <a:solidFill>
                <a:schemeClr val="bg1"/>
              </a:solidFill>
              <a:effectLst/>
              <a:latin typeface="Lato" panose="020F0502020204030203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Font typeface="Calibri" panose="020F0502020204030204" pitchFamily="34" charset="0"/>
              <a:buChar char="-"/>
            </a:pPr>
            <a:r>
              <a:rPr lang="en-AU" sz="1200" b="1" dirty="0">
                <a:solidFill>
                  <a:schemeClr val="bg1"/>
                </a:solidFill>
                <a:latin typeface="Lato" panose="020F0502020204030203" pitchFamily="34" charset="0"/>
                <a:ea typeface="Times" panose="02020603050405020304" pitchFamily="18" charset="0"/>
                <a:cs typeface="Times New Roman" panose="02020603050405020304" pitchFamily="18" charset="0"/>
              </a:rPr>
              <a:t>NB: If your team leader or manager is on leave, please submit the TL or manager who is acting in their position in order to avoid approval delays/having to re-submit. </a:t>
            </a: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en-AU" sz="1200" dirty="0">
                <a:solidFill>
                  <a:schemeClr val="bg1"/>
                </a:solidFill>
                <a:latin typeface="Lato" panose="020F0502020204030203" pitchFamily="34" charset="0"/>
                <a:ea typeface="Times" panose="02020603050405020304" pitchFamily="18" charset="0"/>
                <a:cs typeface="Times New Roman" panose="02020603050405020304" pitchFamily="18" charset="0"/>
              </a:rPr>
              <a:t>This invoice</a:t>
            </a:r>
            <a:r>
              <a:rPr lang="en-AU" sz="1200" dirty="0">
                <a:solidFill>
                  <a:schemeClr val="bg1"/>
                </a:solidFill>
                <a:effectLst/>
                <a:latin typeface="Lato" panose="020F0502020204030203" pitchFamily="34" charset="0"/>
                <a:ea typeface="Times" panose="02020603050405020304" pitchFamily="18" charset="0"/>
                <a:cs typeface="Times New Roman" panose="02020603050405020304" pitchFamily="18" charset="0"/>
              </a:rPr>
              <a:t> must be contain the correct amount of the item or service requested. Invoices made out to clients or to other agencies cannot be accepted and will result in a delay in processing applications </a:t>
            </a: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en-AU" sz="1200" b="1" u="sng" dirty="0">
                <a:solidFill>
                  <a:schemeClr val="bg1"/>
                </a:solidFill>
                <a:effectLst/>
                <a:latin typeface="Lato" panose="020F0502020204030203" pitchFamily="34" charset="0"/>
                <a:ea typeface="Times" panose="02020603050405020304" pitchFamily="18" charset="0"/>
                <a:cs typeface="Times New Roman" panose="02020603050405020304" pitchFamily="18" charset="0"/>
              </a:rPr>
              <a:t>Pa</a:t>
            </a:r>
            <a:r>
              <a:rPr lang="en-AU" sz="1200" b="1" u="sng" dirty="0">
                <a:solidFill>
                  <a:schemeClr val="bg1"/>
                </a:solidFill>
                <a:latin typeface="Lato" panose="020F0502020204030203" pitchFamily="34" charset="0"/>
                <a:ea typeface="Times" panose="02020603050405020304" pitchFamily="18" charset="0"/>
                <a:cs typeface="Times New Roman" panose="02020603050405020304" pitchFamily="18" charset="0"/>
              </a:rPr>
              <a:t>ckages that do not contain correct information will not be processed until the Tuesday after all of the information has been received </a:t>
            </a:r>
            <a:endParaRPr lang="en-AU" sz="1200" b="1" dirty="0">
              <a:solidFill>
                <a:schemeClr val="bg1"/>
              </a:solidFill>
              <a:effectLst/>
              <a:latin typeface="Lato" panose="020F0502020204030203" pitchFamily="34" charset="0"/>
              <a:ea typeface="Times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endParaRPr lang="en-AU" sz="1200" dirty="0">
              <a:solidFill>
                <a:schemeClr val="bg1"/>
              </a:solidFill>
              <a:effectLst/>
              <a:latin typeface="Lato" panose="020F0502020204030203" pitchFamily="34" charset="0"/>
              <a:ea typeface="Times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Font typeface="Calibri" panose="020F0502020204030204" pitchFamily="34" charset="0"/>
              <a:buChar char="-"/>
            </a:pPr>
            <a:endParaRPr lang="en-AU" sz="1200" b="1" dirty="0">
              <a:solidFill>
                <a:schemeClr val="bg1"/>
              </a:solidFill>
              <a:latin typeface="Lato" panose="020F0502020204030203" pitchFamily="34" charset="0"/>
              <a:ea typeface="Times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805309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CC19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4F74D28C-3268-4E35-8EE1-D92CB4A85A7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0"/>
            <a:ext cx="6172782" cy="6858000"/>
          </a:xfrm>
          <a:custGeom>
            <a:avLst/>
            <a:gdLst>
              <a:gd name="connsiteX0" fmla="*/ 6172782 w 6172782"/>
              <a:gd name="connsiteY0" fmla="*/ 0 h 6858000"/>
              <a:gd name="connsiteX1" fmla="*/ 69075 w 6172782"/>
              <a:gd name="connsiteY1" fmla="*/ 0 h 6858000"/>
              <a:gd name="connsiteX2" fmla="*/ 35131 w 6172782"/>
              <a:gd name="connsiteY2" fmla="*/ 267128 h 6858000"/>
              <a:gd name="connsiteX3" fmla="*/ 0 w 6172782"/>
              <a:gd name="connsiteY3" fmla="*/ 962845 h 6858000"/>
              <a:gd name="connsiteX4" fmla="*/ 3276103 w 6172782"/>
              <a:gd name="connsiteY4" fmla="*/ 6782205 h 6858000"/>
              <a:gd name="connsiteX5" fmla="*/ 3407923 w 6172782"/>
              <a:gd name="connsiteY5" fmla="*/ 6858000 h 6858000"/>
              <a:gd name="connsiteX6" fmla="*/ 6172782 w 6172782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172782" h="6858000">
                <a:moveTo>
                  <a:pt x="6172782" y="0"/>
                </a:moveTo>
                <a:lnTo>
                  <a:pt x="69075" y="0"/>
                </a:lnTo>
                <a:lnTo>
                  <a:pt x="35131" y="267128"/>
                </a:lnTo>
                <a:cubicBezTo>
                  <a:pt x="11901" y="495874"/>
                  <a:pt x="0" y="727970"/>
                  <a:pt x="0" y="962845"/>
                </a:cubicBezTo>
                <a:cubicBezTo>
                  <a:pt x="0" y="3429034"/>
                  <a:pt x="1312002" y="5588789"/>
                  <a:pt x="3276103" y="6782205"/>
                </a:cubicBezTo>
                <a:lnTo>
                  <a:pt x="3407923" y="6858000"/>
                </a:lnTo>
                <a:lnTo>
                  <a:pt x="6172782" y="6858000"/>
                </a:lnTo>
                <a:close/>
              </a:path>
            </a:pathLst>
          </a:custGeom>
          <a:solidFill>
            <a:srgbClr val="FFFFFF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58D44E42-C462-4105-BC86-FE75B4E3C4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0"/>
            <a:ext cx="6024154" cy="6858000"/>
          </a:xfrm>
          <a:custGeom>
            <a:avLst/>
            <a:gdLst>
              <a:gd name="connsiteX0" fmla="*/ 70374 w 6024154"/>
              <a:gd name="connsiteY0" fmla="*/ 0 h 6858000"/>
              <a:gd name="connsiteX1" fmla="*/ 6024154 w 6024154"/>
              <a:gd name="connsiteY1" fmla="*/ 0 h 6858000"/>
              <a:gd name="connsiteX2" fmla="*/ 6024154 w 6024154"/>
              <a:gd name="connsiteY2" fmla="*/ 6858000 h 6858000"/>
              <a:gd name="connsiteX3" fmla="*/ 3587167 w 6024154"/>
              <a:gd name="connsiteY3" fmla="*/ 6858000 h 6858000"/>
              <a:gd name="connsiteX4" fmla="*/ 3474220 w 6024154"/>
              <a:gd name="connsiteY4" fmla="*/ 6800152 h 6858000"/>
              <a:gd name="connsiteX5" fmla="*/ 0 w 6024154"/>
              <a:gd name="connsiteY5" fmla="*/ 962844 h 6858000"/>
              <a:gd name="connsiteX6" fmla="*/ 34274 w 6024154"/>
              <a:gd name="connsiteY6" fmla="*/ 284091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024154" h="6858000">
                <a:moveTo>
                  <a:pt x="70374" y="0"/>
                </a:moveTo>
                <a:lnTo>
                  <a:pt x="6024154" y="0"/>
                </a:lnTo>
                <a:lnTo>
                  <a:pt x="6024154" y="6858000"/>
                </a:lnTo>
                <a:lnTo>
                  <a:pt x="3587167" y="6858000"/>
                </a:lnTo>
                <a:lnTo>
                  <a:pt x="3474220" y="6800152"/>
                </a:lnTo>
                <a:cubicBezTo>
                  <a:pt x="1404818" y="5675986"/>
                  <a:pt x="0" y="3483472"/>
                  <a:pt x="0" y="962844"/>
                </a:cubicBezTo>
                <a:cubicBezTo>
                  <a:pt x="0" y="733696"/>
                  <a:pt x="11610" y="507260"/>
                  <a:pt x="34274" y="284091"/>
                </a:cubicBez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5" name="Picture 4" descr="Logo, company name&#10;&#10;Description automatically generated">
            <a:extLst>
              <a:ext uri="{FF2B5EF4-FFF2-40B4-BE49-F238E27FC236}">
                <a16:creationId xmlns:a16="http://schemas.microsoft.com/office/drawing/2014/main" id="{D43130D1-F4C9-61EC-030A-817FAC12720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4916" y="554145"/>
            <a:ext cx="2384466" cy="1132621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0F4DEAFD-5134-26A2-62B9-21E080267D17}"/>
              </a:ext>
            </a:extLst>
          </p:cNvPr>
          <p:cNvSpPr txBox="1"/>
          <p:nvPr/>
        </p:nvSpPr>
        <p:spPr>
          <a:xfrm>
            <a:off x="530177" y="1804248"/>
            <a:ext cx="571691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AU" b="0" i="0" dirty="0">
                <a:solidFill>
                  <a:schemeClr val="bg1"/>
                </a:solidFill>
                <a:effectLst/>
                <a:latin typeface="Lato" panose="020F0502020204030203" pitchFamily="34" charset="0"/>
              </a:rPr>
              <a:t>FSP </a:t>
            </a:r>
            <a:r>
              <a:rPr lang="en-AU" dirty="0">
                <a:solidFill>
                  <a:schemeClr val="bg1"/>
                </a:solidFill>
                <a:latin typeface="Lato" panose="020F0502020204030203" pitchFamily="34" charset="0"/>
              </a:rPr>
              <a:t>Training </a:t>
            </a:r>
            <a:r>
              <a:rPr lang="en-AU">
                <a:solidFill>
                  <a:schemeClr val="bg1"/>
                </a:solidFill>
                <a:latin typeface="Lato" panose="020F0502020204030203" pitchFamily="34" charset="0"/>
              </a:rPr>
              <a:t>– September </a:t>
            </a:r>
            <a:r>
              <a:rPr lang="en-AU" dirty="0">
                <a:solidFill>
                  <a:schemeClr val="bg1"/>
                </a:solidFill>
                <a:latin typeface="Lato" panose="020F0502020204030203" pitchFamily="34" charset="0"/>
              </a:rPr>
              <a:t>2024 </a:t>
            </a:r>
            <a:endParaRPr lang="en-AU" b="0" i="0" dirty="0">
              <a:solidFill>
                <a:schemeClr val="bg1"/>
              </a:solidFill>
              <a:effectLst/>
              <a:latin typeface="Lato" panose="020F0502020204030203" pitchFamily="34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DE84200B-F273-E6E1-BD1B-9EEA9F4634CA}"/>
              </a:ext>
            </a:extLst>
          </p:cNvPr>
          <p:cNvSpPr txBox="1"/>
          <p:nvPr/>
        </p:nvSpPr>
        <p:spPr>
          <a:xfrm>
            <a:off x="6096000" y="3115513"/>
            <a:ext cx="6096000" cy="599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</a:pPr>
            <a:endParaRPr lang="en-AU" sz="1200" dirty="0">
              <a:solidFill>
                <a:schemeClr val="bg1"/>
              </a:solidFill>
              <a:effectLst/>
              <a:latin typeface="Lato" panose="020F0502020204030203" pitchFamily="34" charset="0"/>
              <a:ea typeface="Times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Font typeface="Calibri" panose="020F0502020204030204" pitchFamily="34" charset="0"/>
              <a:buChar char="-"/>
            </a:pPr>
            <a:endParaRPr lang="en-AU" sz="1200" b="1" dirty="0">
              <a:solidFill>
                <a:schemeClr val="bg1"/>
              </a:solidFill>
              <a:latin typeface="Lato" panose="020F0502020204030203" pitchFamily="34" charset="0"/>
              <a:ea typeface="Times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2" name="Rectangle 61">
            <a:extLst>
              <a:ext uri="{FF2B5EF4-FFF2-40B4-BE49-F238E27FC236}">
                <a16:creationId xmlns:a16="http://schemas.microsoft.com/office/drawing/2014/main" id="{7725C32A-FF01-35A3-7384-24100F9146DC}"/>
              </a:ext>
            </a:extLst>
          </p:cNvPr>
          <p:cNvSpPr/>
          <p:nvPr/>
        </p:nvSpPr>
        <p:spPr>
          <a:xfrm rot="5400000">
            <a:off x="6190363" y="2124109"/>
            <a:ext cx="1698008" cy="205149"/>
          </a:xfrm>
          <a:prstGeom prst="rect">
            <a:avLst/>
          </a:prstGeom>
          <a:solidFill>
            <a:schemeClr val="tx1"/>
          </a:solidFill>
        </p:spPr>
        <p:style>
          <a:lnRef idx="0">
            <a:schemeClr val="accent1">
              <a:tint val="60000"/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/>
          <a:lstStyle/>
          <a:p>
            <a:endParaRPr lang="en-AU"/>
          </a:p>
        </p:txBody>
      </p:sp>
      <p:grpSp>
        <p:nvGrpSpPr>
          <p:cNvPr id="63" name="Group 62">
            <a:extLst>
              <a:ext uri="{FF2B5EF4-FFF2-40B4-BE49-F238E27FC236}">
                <a16:creationId xmlns:a16="http://schemas.microsoft.com/office/drawing/2014/main" id="{120B83E0-7623-A3E8-90F2-0146D87C260D}"/>
              </a:ext>
            </a:extLst>
          </p:cNvPr>
          <p:cNvGrpSpPr/>
          <p:nvPr/>
        </p:nvGrpSpPr>
        <p:grpSpPr>
          <a:xfrm>
            <a:off x="6577698" y="1035595"/>
            <a:ext cx="2279433" cy="1367660"/>
            <a:chOff x="891785" y="2849"/>
            <a:chExt cx="2279433" cy="1367660"/>
          </a:xfrm>
        </p:grpSpPr>
        <p:sp>
          <p:nvSpPr>
            <p:cNvPr id="83" name="Rectangle: Rounded Corners 82">
              <a:extLst>
                <a:ext uri="{FF2B5EF4-FFF2-40B4-BE49-F238E27FC236}">
                  <a16:creationId xmlns:a16="http://schemas.microsoft.com/office/drawing/2014/main" id="{EC6DBFEC-34EC-8600-7F36-39FEC94D4750}"/>
                </a:ext>
              </a:extLst>
            </p:cNvPr>
            <p:cNvSpPr/>
            <p:nvPr/>
          </p:nvSpPr>
          <p:spPr>
            <a:xfrm>
              <a:off x="891785" y="2849"/>
              <a:ext cx="2279433" cy="1367660"/>
            </a:xfrm>
            <a:prstGeom prst="roundRect">
              <a:avLst>
                <a:gd name="adj" fmla="val 10000"/>
              </a:avLst>
            </a:prstGeom>
            <a:solidFill>
              <a:srgbClr val="A3DAD4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84" name="Rectangle: Rounded Corners 5">
              <a:extLst>
                <a:ext uri="{FF2B5EF4-FFF2-40B4-BE49-F238E27FC236}">
                  <a16:creationId xmlns:a16="http://schemas.microsoft.com/office/drawing/2014/main" id="{2A58281E-E505-1B7F-3607-2B617E9767EB}"/>
                </a:ext>
              </a:extLst>
            </p:cNvPr>
            <p:cNvSpPr txBox="1"/>
            <p:nvPr/>
          </p:nvSpPr>
          <p:spPr>
            <a:xfrm>
              <a:off x="931842" y="42906"/>
              <a:ext cx="2199319" cy="1287546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41910" tIns="41910" rIns="41910" bIns="41910" numCol="1" spcCol="1270" anchor="ctr" anchorCtr="0">
              <a:noAutofit/>
            </a:bodyPr>
            <a:lstStyle/>
            <a:p>
              <a:pPr marL="0" lvl="0" indent="0" algn="ctr" defTabSz="488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AU" sz="1100" b="0" kern="1200" dirty="0">
                  <a:solidFill>
                    <a:schemeClr val="bg1"/>
                  </a:solidFill>
                  <a:effectLst/>
                  <a:latin typeface="Lato" panose="020F0502020204030203" pitchFamily="34" charset="0"/>
                </a:rPr>
                <a:t>Flexible Package Applications (including all checklist documents) are to be sent to FS Alliance Inbox, </a:t>
              </a:r>
              <a:r>
                <a:rPr lang="en-AU" sz="1100" b="0" u="sng" kern="1200" dirty="0">
                  <a:solidFill>
                    <a:schemeClr val="bg1"/>
                  </a:solidFill>
                  <a:effectLst/>
                  <a:latin typeface="Lato" panose="020F0502020204030203" pitchFamily="34" charset="0"/>
                </a:rPr>
                <a:t>fsalliance.bpa.@anglicarevic.org.au</a:t>
              </a:r>
              <a:r>
                <a:rPr lang="en-AU" sz="1100" b="0" kern="1200" dirty="0">
                  <a:solidFill>
                    <a:schemeClr val="bg1"/>
                  </a:solidFill>
                  <a:effectLst/>
                  <a:latin typeface="Lato" panose="020F0502020204030203" pitchFamily="34" charset="0"/>
                </a:rPr>
                <a:t> by COB Monday.</a:t>
              </a:r>
              <a:endParaRPr lang="en-AU" sz="1100" kern="1200" dirty="0">
                <a:solidFill>
                  <a:schemeClr val="bg1"/>
                </a:solidFill>
              </a:endParaRPr>
            </a:p>
          </p:txBody>
        </p:sp>
      </p:grpSp>
      <p:sp>
        <p:nvSpPr>
          <p:cNvPr id="64" name="Rectangle 63">
            <a:extLst>
              <a:ext uri="{FF2B5EF4-FFF2-40B4-BE49-F238E27FC236}">
                <a16:creationId xmlns:a16="http://schemas.microsoft.com/office/drawing/2014/main" id="{45FA3A42-8313-9566-CB79-A0C589D442B0}"/>
              </a:ext>
            </a:extLst>
          </p:cNvPr>
          <p:cNvSpPr/>
          <p:nvPr/>
        </p:nvSpPr>
        <p:spPr>
          <a:xfrm rot="5400000">
            <a:off x="6190363" y="3833684"/>
            <a:ext cx="1698008" cy="205149"/>
          </a:xfrm>
          <a:prstGeom prst="rect">
            <a:avLst/>
          </a:prstGeom>
          <a:solidFill>
            <a:schemeClr val="tx1"/>
          </a:solidFill>
        </p:spPr>
        <p:style>
          <a:lnRef idx="0">
            <a:schemeClr val="accent1">
              <a:tint val="60000"/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/>
          <a:lstStyle/>
          <a:p>
            <a:endParaRPr lang="en-AU"/>
          </a:p>
        </p:txBody>
      </p:sp>
      <p:grpSp>
        <p:nvGrpSpPr>
          <p:cNvPr id="65" name="Group 64">
            <a:extLst>
              <a:ext uri="{FF2B5EF4-FFF2-40B4-BE49-F238E27FC236}">
                <a16:creationId xmlns:a16="http://schemas.microsoft.com/office/drawing/2014/main" id="{4ED9CD71-BB65-F7BB-557E-57ED46161956}"/>
              </a:ext>
            </a:extLst>
          </p:cNvPr>
          <p:cNvGrpSpPr/>
          <p:nvPr/>
        </p:nvGrpSpPr>
        <p:grpSpPr>
          <a:xfrm>
            <a:off x="6577698" y="2745170"/>
            <a:ext cx="2279433" cy="1367660"/>
            <a:chOff x="891785" y="1712424"/>
            <a:chExt cx="2279433" cy="1367660"/>
          </a:xfrm>
        </p:grpSpPr>
        <p:sp>
          <p:nvSpPr>
            <p:cNvPr id="81" name="Rectangle: Rounded Corners 80">
              <a:extLst>
                <a:ext uri="{FF2B5EF4-FFF2-40B4-BE49-F238E27FC236}">
                  <a16:creationId xmlns:a16="http://schemas.microsoft.com/office/drawing/2014/main" id="{BE190B6F-4BF6-4C4C-4B50-9768DC72A69E}"/>
                </a:ext>
              </a:extLst>
            </p:cNvPr>
            <p:cNvSpPr/>
            <p:nvPr/>
          </p:nvSpPr>
          <p:spPr>
            <a:xfrm>
              <a:off x="891785" y="1712424"/>
              <a:ext cx="2279433" cy="1367660"/>
            </a:xfrm>
            <a:prstGeom prst="roundRect">
              <a:avLst>
                <a:gd name="adj" fmla="val 10000"/>
              </a:avLst>
            </a:prstGeom>
            <a:solidFill>
              <a:srgbClr val="A3DAD4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82" name="Rectangle: Rounded Corners 8">
              <a:extLst>
                <a:ext uri="{FF2B5EF4-FFF2-40B4-BE49-F238E27FC236}">
                  <a16:creationId xmlns:a16="http://schemas.microsoft.com/office/drawing/2014/main" id="{131C44DD-C571-5D8F-B999-E41E93D061C7}"/>
                </a:ext>
              </a:extLst>
            </p:cNvPr>
            <p:cNvSpPr txBox="1"/>
            <p:nvPr/>
          </p:nvSpPr>
          <p:spPr>
            <a:xfrm>
              <a:off x="931842" y="1752481"/>
              <a:ext cx="2199319" cy="1287546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41910" tIns="41910" rIns="41910" bIns="41910" numCol="1" spcCol="1270" anchor="ctr" anchorCtr="0">
              <a:noAutofit/>
            </a:bodyPr>
            <a:lstStyle/>
            <a:p>
              <a:pPr marL="0" lvl="0" indent="0" algn="ctr" defTabSz="488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Font typeface="Symbol" panose="05050102010706020507" pitchFamily="18" charset="2"/>
                <a:buNone/>
              </a:pPr>
              <a:r>
                <a:rPr lang="en-AU" sz="1100" b="0" kern="1200" dirty="0">
                  <a:solidFill>
                    <a:schemeClr val="bg1"/>
                  </a:solidFill>
                  <a:effectLst/>
                  <a:latin typeface="Lato" panose="020F0502020204030203" pitchFamily="34" charset="0"/>
                </a:rPr>
                <a:t>Partnership Facilitator will review applications; for both completeness of required documentation and appropriateness for access to Flexible Funding (against the Guidelines) by COB Tuesday, </a:t>
              </a:r>
              <a:endParaRPr lang="en-AU" sz="1100" kern="1200" dirty="0">
                <a:solidFill>
                  <a:schemeClr val="bg1"/>
                </a:solidFill>
              </a:endParaRPr>
            </a:p>
          </p:txBody>
        </p:sp>
      </p:grpSp>
      <p:sp>
        <p:nvSpPr>
          <p:cNvPr id="66" name="Rectangle 65">
            <a:extLst>
              <a:ext uri="{FF2B5EF4-FFF2-40B4-BE49-F238E27FC236}">
                <a16:creationId xmlns:a16="http://schemas.microsoft.com/office/drawing/2014/main" id="{D3C59825-1B8C-BC67-A432-5139B78B5320}"/>
              </a:ext>
            </a:extLst>
          </p:cNvPr>
          <p:cNvSpPr/>
          <p:nvPr/>
        </p:nvSpPr>
        <p:spPr>
          <a:xfrm>
            <a:off x="7045151" y="4688472"/>
            <a:ext cx="3020080" cy="205149"/>
          </a:xfrm>
          <a:prstGeom prst="rect">
            <a:avLst/>
          </a:prstGeom>
          <a:solidFill>
            <a:schemeClr val="tx1"/>
          </a:solidFill>
        </p:spPr>
        <p:style>
          <a:lnRef idx="0">
            <a:schemeClr val="accent1">
              <a:tint val="60000"/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/>
          <a:lstStyle/>
          <a:p>
            <a:endParaRPr lang="en-AU"/>
          </a:p>
        </p:txBody>
      </p:sp>
      <p:grpSp>
        <p:nvGrpSpPr>
          <p:cNvPr id="67" name="Group 66">
            <a:extLst>
              <a:ext uri="{FF2B5EF4-FFF2-40B4-BE49-F238E27FC236}">
                <a16:creationId xmlns:a16="http://schemas.microsoft.com/office/drawing/2014/main" id="{3C62B1B6-F280-EACF-AE8A-1054B77D2E26}"/>
              </a:ext>
            </a:extLst>
          </p:cNvPr>
          <p:cNvGrpSpPr/>
          <p:nvPr/>
        </p:nvGrpSpPr>
        <p:grpSpPr>
          <a:xfrm>
            <a:off x="6577698" y="4454745"/>
            <a:ext cx="2279433" cy="1367660"/>
            <a:chOff x="891785" y="3421999"/>
            <a:chExt cx="2279433" cy="1367660"/>
          </a:xfrm>
        </p:grpSpPr>
        <p:sp>
          <p:nvSpPr>
            <p:cNvPr id="79" name="Rectangle: Rounded Corners 78">
              <a:extLst>
                <a:ext uri="{FF2B5EF4-FFF2-40B4-BE49-F238E27FC236}">
                  <a16:creationId xmlns:a16="http://schemas.microsoft.com/office/drawing/2014/main" id="{E1EC3711-99FC-615C-CAE4-E8243EE3483B}"/>
                </a:ext>
              </a:extLst>
            </p:cNvPr>
            <p:cNvSpPr/>
            <p:nvPr/>
          </p:nvSpPr>
          <p:spPr>
            <a:xfrm>
              <a:off x="891785" y="3421999"/>
              <a:ext cx="2279433" cy="1367660"/>
            </a:xfrm>
            <a:prstGeom prst="roundRect">
              <a:avLst>
                <a:gd name="adj" fmla="val 10000"/>
              </a:avLst>
            </a:prstGeom>
            <a:solidFill>
              <a:srgbClr val="A3DAD4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80" name="Rectangle: Rounded Corners 11">
              <a:extLst>
                <a:ext uri="{FF2B5EF4-FFF2-40B4-BE49-F238E27FC236}">
                  <a16:creationId xmlns:a16="http://schemas.microsoft.com/office/drawing/2014/main" id="{27B058CF-7DF4-0A01-B3B8-4BF35243BB29}"/>
                </a:ext>
              </a:extLst>
            </p:cNvPr>
            <p:cNvSpPr txBox="1"/>
            <p:nvPr/>
          </p:nvSpPr>
          <p:spPr>
            <a:xfrm>
              <a:off x="931842" y="3462056"/>
              <a:ext cx="2199319" cy="1287546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41910" tIns="41910" rIns="41910" bIns="41910" numCol="1" spcCol="1270" anchor="ctr" anchorCtr="0">
              <a:noAutofit/>
            </a:bodyPr>
            <a:lstStyle/>
            <a:p>
              <a:pPr marL="0" lvl="0" indent="0" algn="ctr" defTabSz="488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AU" sz="1100" kern="1200" dirty="0">
                  <a:solidFill>
                    <a:schemeClr val="bg1"/>
                  </a:solidFill>
                  <a:latin typeface="Lato" panose="020F0502020204030203" pitchFamily="34" charset="0"/>
                </a:rPr>
                <a:t>Any applications with missing information will be sent back to applicant. This can delay applications by a week (application reviewed the following Tuesday)</a:t>
              </a:r>
            </a:p>
          </p:txBody>
        </p:sp>
      </p:grpSp>
      <p:sp>
        <p:nvSpPr>
          <p:cNvPr id="68" name="Rectangle 67">
            <a:extLst>
              <a:ext uri="{FF2B5EF4-FFF2-40B4-BE49-F238E27FC236}">
                <a16:creationId xmlns:a16="http://schemas.microsoft.com/office/drawing/2014/main" id="{24F7DD8E-630D-9E46-9721-A441C827CFA8}"/>
              </a:ext>
            </a:extLst>
          </p:cNvPr>
          <p:cNvSpPr/>
          <p:nvPr/>
        </p:nvSpPr>
        <p:spPr>
          <a:xfrm rot="16200000">
            <a:off x="9222010" y="3833684"/>
            <a:ext cx="1698008" cy="205149"/>
          </a:xfrm>
          <a:prstGeom prst="rect">
            <a:avLst/>
          </a:prstGeom>
          <a:solidFill>
            <a:schemeClr val="tx1"/>
          </a:solidFill>
        </p:spPr>
        <p:style>
          <a:lnRef idx="0">
            <a:schemeClr val="accent1">
              <a:tint val="60000"/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/>
          <a:lstStyle/>
          <a:p>
            <a:endParaRPr lang="en-AU"/>
          </a:p>
        </p:txBody>
      </p:sp>
      <p:grpSp>
        <p:nvGrpSpPr>
          <p:cNvPr id="69" name="Group 68">
            <a:extLst>
              <a:ext uri="{FF2B5EF4-FFF2-40B4-BE49-F238E27FC236}">
                <a16:creationId xmlns:a16="http://schemas.microsoft.com/office/drawing/2014/main" id="{B0435181-4122-4F0C-782F-9C69BDC4C37D}"/>
              </a:ext>
            </a:extLst>
          </p:cNvPr>
          <p:cNvGrpSpPr/>
          <p:nvPr/>
        </p:nvGrpSpPr>
        <p:grpSpPr>
          <a:xfrm>
            <a:off x="9609345" y="4454745"/>
            <a:ext cx="2279433" cy="1367660"/>
            <a:chOff x="3923432" y="3421999"/>
            <a:chExt cx="2279433" cy="1367660"/>
          </a:xfrm>
        </p:grpSpPr>
        <p:sp>
          <p:nvSpPr>
            <p:cNvPr id="77" name="Rectangle: Rounded Corners 76">
              <a:extLst>
                <a:ext uri="{FF2B5EF4-FFF2-40B4-BE49-F238E27FC236}">
                  <a16:creationId xmlns:a16="http://schemas.microsoft.com/office/drawing/2014/main" id="{442105E7-984E-37B7-4C6F-774AC8AA5FF7}"/>
                </a:ext>
              </a:extLst>
            </p:cNvPr>
            <p:cNvSpPr/>
            <p:nvPr/>
          </p:nvSpPr>
          <p:spPr>
            <a:xfrm>
              <a:off x="3923432" y="3421999"/>
              <a:ext cx="2279433" cy="1367660"/>
            </a:xfrm>
            <a:prstGeom prst="roundRect">
              <a:avLst>
                <a:gd name="adj" fmla="val 10000"/>
              </a:avLst>
            </a:prstGeom>
            <a:solidFill>
              <a:srgbClr val="A3DAD4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78" name="Rectangle: Rounded Corners 14">
              <a:extLst>
                <a:ext uri="{FF2B5EF4-FFF2-40B4-BE49-F238E27FC236}">
                  <a16:creationId xmlns:a16="http://schemas.microsoft.com/office/drawing/2014/main" id="{0C97B676-72B3-F75C-1C67-A6994CF88C30}"/>
                </a:ext>
              </a:extLst>
            </p:cNvPr>
            <p:cNvSpPr txBox="1"/>
            <p:nvPr/>
          </p:nvSpPr>
          <p:spPr>
            <a:xfrm>
              <a:off x="3963489" y="3462056"/>
              <a:ext cx="2199319" cy="1287546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41910" tIns="41910" rIns="41910" bIns="41910" numCol="1" spcCol="1270" anchor="ctr" anchorCtr="0">
              <a:noAutofit/>
            </a:bodyPr>
            <a:lstStyle/>
            <a:p>
              <a:pPr marL="0" lvl="0" indent="0" algn="ctr" defTabSz="488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AU" sz="1100" b="0" kern="1200" dirty="0">
                  <a:solidFill>
                    <a:schemeClr val="bg1"/>
                  </a:solidFill>
                  <a:effectLst/>
                  <a:latin typeface="Lato" panose="020F0502020204030203" pitchFamily="34" charset="0"/>
                </a:rPr>
                <a:t>Admin/finance will be notified Wednesday AM of approved applications. </a:t>
              </a:r>
              <a:endParaRPr lang="en-AU" sz="1100" kern="1200" dirty="0">
                <a:solidFill>
                  <a:schemeClr val="bg1"/>
                </a:solidFill>
              </a:endParaRPr>
            </a:p>
          </p:txBody>
        </p:sp>
      </p:grpSp>
      <p:sp>
        <p:nvSpPr>
          <p:cNvPr id="70" name="Rectangle 69">
            <a:extLst>
              <a:ext uri="{FF2B5EF4-FFF2-40B4-BE49-F238E27FC236}">
                <a16:creationId xmlns:a16="http://schemas.microsoft.com/office/drawing/2014/main" id="{0839A74C-C368-6269-6184-61CDC61D24F1}"/>
              </a:ext>
            </a:extLst>
          </p:cNvPr>
          <p:cNvSpPr/>
          <p:nvPr/>
        </p:nvSpPr>
        <p:spPr>
          <a:xfrm rot="16200000">
            <a:off x="9222010" y="2124109"/>
            <a:ext cx="1698008" cy="205149"/>
          </a:xfrm>
          <a:prstGeom prst="rect">
            <a:avLst/>
          </a:prstGeom>
          <a:solidFill>
            <a:schemeClr val="tx1"/>
          </a:solidFill>
        </p:spPr>
        <p:style>
          <a:lnRef idx="0">
            <a:schemeClr val="accent1">
              <a:tint val="60000"/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/>
          <a:lstStyle/>
          <a:p>
            <a:endParaRPr lang="en-AU"/>
          </a:p>
        </p:txBody>
      </p:sp>
      <p:grpSp>
        <p:nvGrpSpPr>
          <p:cNvPr id="71" name="Group 70">
            <a:extLst>
              <a:ext uri="{FF2B5EF4-FFF2-40B4-BE49-F238E27FC236}">
                <a16:creationId xmlns:a16="http://schemas.microsoft.com/office/drawing/2014/main" id="{CB837EDD-5153-4223-1464-4D772EA2A38A}"/>
              </a:ext>
            </a:extLst>
          </p:cNvPr>
          <p:cNvGrpSpPr/>
          <p:nvPr/>
        </p:nvGrpSpPr>
        <p:grpSpPr>
          <a:xfrm>
            <a:off x="9609345" y="2745170"/>
            <a:ext cx="2279433" cy="1367660"/>
            <a:chOff x="3923432" y="1712424"/>
            <a:chExt cx="2279433" cy="1367660"/>
          </a:xfrm>
        </p:grpSpPr>
        <p:sp>
          <p:nvSpPr>
            <p:cNvPr id="75" name="Rectangle: Rounded Corners 74">
              <a:extLst>
                <a:ext uri="{FF2B5EF4-FFF2-40B4-BE49-F238E27FC236}">
                  <a16:creationId xmlns:a16="http://schemas.microsoft.com/office/drawing/2014/main" id="{B71D56E1-9C1A-BA95-EDD3-D02C561BEDE8}"/>
                </a:ext>
              </a:extLst>
            </p:cNvPr>
            <p:cNvSpPr/>
            <p:nvPr/>
          </p:nvSpPr>
          <p:spPr>
            <a:xfrm>
              <a:off x="3923432" y="1712424"/>
              <a:ext cx="2279433" cy="1367660"/>
            </a:xfrm>
            <a:prstGeom prst="roundRect">
              <a:avLst>
                <a:gd name="adj" fmla="val 10000"/>
              </a:avLst>
            </a:prstGeom>
            <a:solidFill>
              <a:srgbClr val="A3DAD4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76" name="Rectangle: Rounded Corners 17">
              <a:extLst>
                <a:ext uri="{FF2B5EF4-FFF2-40B4-BE49-F238E27FC236}">
                  <a16:creationId xmlns:a16="http://schemas.microsoft.com/office/drawing/2014/main" id="{3CFE2C0C-A8E6-EB02-F6F5-EB1902C7571D}"/>
                </a:ext>
              </a:extLst>
            </p:cNvPr>
            <p:cNvSpPr txBox="1"/>
            <p:nvPr/>
          </p:nvSpPr>
          <p:spPr>
            <a:xfrm>
              <a:off x="3963489" y="1752481"/>
              <a:ext cx="2199319" cy="1287546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41910" tIns="41910" rIns="41910" bIns="41910" numCol="1" spcCol="1270" anchor="ctr" anchorCtr="0">
              <a:noAutofit/>
            </a:bodyPr>
            <a:lstStyle/>
            <a:p>
              <a:pPr marL="0" lvl="0" indent="0" algn="ctr" defTabSz="488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AU" sz="1100" b="0" kern="1200" dirty="0">
                  <a:solidFill>
                    <a:schemeClr val="bg1"/>
                  </a:solidFill>
                  <a:effectLst/>
                  <a:latin typeface="Lato" panose="020F0502020204030203" pitchFamily="34" charset="0"/>
                </a:rPr>
                <a:t>Admin/finance communicates decisions made by Partnership Facilitator with the practitioner via email and initiates purchasing by COB Friday in the same week applications close. </a:t>
              </a:r>
              <a:endParaRPr lang="en-AU" sz="1100" kern="120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72" name="Group 71">
            <a:extLst>
              <a:ext uri="{FF2B5EF4-FFF2-40B4-BE49-F238E27FC236}">
                <a16:creationId xmlns:a16="http://schemas.microsoft.com/office/drawing/2014/main" id="{37921347-8030-65D7-36D3-FBDFFDCB6383}"/>
              </a:ext>
            </a:extLst>
          </p:cNvPr>
          <p:cNvGrpSpPr/>
          <p:nvPr/>
        </p:nvGrpSpPr>
        <p:grpSpPr>
          <a:xfrm>
            <a:off x="9609345" y="1035595"/>
            <a:ext cx="2279433" cy="1367660"/>
            <a:chOff x="3923432" y="2849"/>
            <a:chExt cx="2279433" cy="1367660"/>
          </a:xfrm>
        </p:grpSpPr>
        <p:sp>
          <p:nvSpPr>
            <p:cNvPr id="73" name="Rectangle: Rounded Corners 72">
              <a:extLst>
                <a:ext uri="{FF2B5EF4-FFF2-40B4-BE49-F238E27FC236}">
                  <a16:creationId xmlns:a16="http://schemas.microsoft.com/office/drawing/2014/main" id="{5E7FFDB9-2BF5-BDE1-BC41-672D0E7C5612}"/>
                </a:ext>
              </a:extLst>
            </p:cNvPr>
            <p:cNvSpPr/>
            <p:nvPr/>
          </p:nvSpPr>
          <p:spPr>
            <a:xfrm>
              <a:off x="3923432" y="2849"/>
              <a:ext cx="2279433" cy="1367660"/>
            </a:xfrm>
            <a:prstGeom prst="roundRect">
              <a:avLst>
                <a:gd name="adj" fmla="val 10000"/>
              </a:avLst>
            </a:prstGeom>
            <a:solidFill>
              <a:srgbClr val="A3DAD4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74" name="Rectangle: Rounded Corners 19">
              <a:extLst>
                <a:ext uri="{FF2B5EF4-FFF2-40B4-BE49-F238E27FC236}">
                  <a16:creationId xmlns:a16="http://schemas.microsoft.com/office/drawing/2014/main" id="{7D3F72BA-7D81-DF17-F75F-721308DCF83D}"/>
                </a:ext>
              </a:extLst>
            </p:cNvPr>
            <p:cNvSpPr txBox="1"/>
            <p:nvPr/>
          </p:nvSpPr>
          <p:spPr>
            <a:xfrm>
              <a:off x="3963489" y="42906"/>
              <a:ext cx="2199319" cy="1287546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41910" tIns="41910" rIns="41910" bIns="41910" numCol="1" spcCol="1270" anchor="ctr" anchorCtr="0">
              <a:noAutofit/>
            </a:bodyPr>
            <a:lstStyle/>
            <a:p>
              <a:pPr marL="0" lvl="0" indent="0" algn="ctr" defTabSz="488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AU" sz="1100" b="0" kern="1200" dirty="0">
                  <a:solidFill>
                    <a:schemeClr val="bg1"/>
                  </a:solidFill>
                  <a:effectLst/>
                  <a:latin typeface="Lato" panose="020F0502020204030203" pitchFamily="34" charset="0"/>
                </a:rPr>
                <a:t>Admin/finance continues to communicate with practitioner until the package purchase is complete.</a:t>
              </a:r>
              <a:endParaRPr lang="en-AU" sz="1100" kern="1200" dirty="0">
                <a:solidFill>
                  <a:schemeClr val="bg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97554467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CC19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4F74D28C-3268-4E35-8EE1-D92CB4A85A7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0"/>
            <a:ext cx="6172782" cy="6858000"/>
          </a:xfrm>
          <a:custGeom>
            <a:avLst/>
            <a:gdLst>
              <a:gd name="connsiteX0" fmla="*/ 6172782 w 6172782"/>
              <a:gd name="connsiteY0" fmla="*/ 0 h 6858000"/>
              <a:gd name="connsiteX1" fmla="*/ 69075 w 6172782"/>
              <a:gd name="connsiteY1" fmla="*/ 0 h 6858000"/>
              <a:gd name="connsiteX2" fmla="*/ 35131 w 6172782"/>
              <a:gd name="connsiteY2" fmla="*/ 267128 h 6858000"/>
              <a:gd name="connsiteX3" fmla="*/ 0 w 6172782"/>
              <a:gd name="connsiteY3" fmla="*/ 962845 h 6858000"/>
              <a:gd name="connsiteX4" fmla="*/ 3276103 w 6172782"/>
              <a:gd name="connsiteY4" fmla="*/ 6782205 h 6858000"/>
              <a:gd name="connsiteX5" fmla="*/ 3407923 w 6172782"/>
              <a:gd name="connsiteY5" fmla="*/ 6858000 h 6858000"/>
              <a:gd name="connsiteX6" fmla="*/ 6172782 w 6172782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172782" h="6858000">
                <a:moveTo>
                  <a:pt x="6172782" y="0"/>
                </a:moveTo>
                <a:lnTo>
                  <a:pt x="69075" y="0"/>
                </a:lnTo>
                <a:lnTo>
                  <a:pt x="35131" y="267128"/>
                </a:lnTo>
                <a:cubicBezTo>
                  <a:pt x="11901" y="495874"/>
                  <a:pt x="0" y="727970"/>
                  <a:pt x="0" y="962845"/>
                </a:cubicBezTo>
                <a:cubicBezTo>
                  <a:pt x="0" y="3429034"/>
                  <a:pt x="1312002" y="5588789"/>
                  <a:pt x="3276103" y="6782205"/>
                </a:cubicBezTo>
                <a:lnTo>
                  <a:pt x="3407923" y="6858000"/>
                </a:lnTo>
                <a:lnTo>
                  <a:pt x="6172782" y="6858000"/>
                </a:lnTo>
                <a:close/>
              </a:path>
            </a:pathLst>
          </a:custGeom>
          <a:solidFill>
            <a:srgbClr val="FFFFFF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58D44E42-C462-4105-BC86-FE75B4E3C4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0"/>
            <a:ext cx="6024154" cy="6858000"/>
          </a:xfrm>
          <a:custGeom>
            <a:avLst/>
            <a:gdLst>
              <a:gd name="connsiteX0" fmla="*/ 70374 w 6024154"/>
              <a:gd name="connsiteY0" fmla="*/ 0 h 6858000"/>
              <a:gd name="connsiteX1" fmla="*/ 6024154 w 6024154"/>
              <a:gd name="connsiteY1" fmla="*/ 0 h 6858000"/>
              <a:gd name="connsiteX2" fmla="*/ 6024154 w 6024154"/>
              <a:gd name="connsiteY2" fmla="*/ 6858000 h 6858000"/>
              <a:gd name="connsiteX3" fmla="*/ 3587167 w 6024154"/>
              <a:gd name="connsiteY3" fmla="*/ 6858000 h 6858000"/>
              <a:gd name="connsiteX4" fmla="*/ 3474220 w 6024154"/>
              <a:gd name="connsiteY4" fmla="*/ 6800152 h 6858000"/>
              <a:gd name="connsiteX5" fmla="*/ 0 w 6024154"/>
              <a:gd name="connsiteY5" fmla="*/ 962844 h 6858000"/>
              <a:gd name="connsiteX6" fmla="*/ 34274 w 6024154"/>
              <a:gd name="connsiteY6" fmla="*/ 284091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024154" h="6858000">
                <a:moveTo>
                  <a:pt x="70374" y="0"/>
                </a:moveTo>
                <a:lnTo>
                  <a:pt x="6024154" y="0"/>
                </a:lnTo>
                <a:lnTo>
                  <a:pt x="6024154" y="6858000"/>
                </a:lnTo>
                <a:lnTo>
                  <a:pt x="3587167" y="6858000"/>
                </a:lnTo>
                <a:lnTo>
                  <a:pt x="3474220" y="6800152"/>
                </a:lnTo>
                <a:cubicBezTo>
                  <a:pt x="1404818" y="5675986"/>
                  <a:pt x="0" y="3483472"/>
                  <a:pt x="0" y="962844"/>
                </a:cubicBezTo>
                <a:cubicBezTo>
                  <a:pt x="0" y="733696"/>
                  <a:pt x="11610" y="507260"/>
                  <a:pt x="34274" y="284091"/>
                </a:cubicBez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5" name="Picture 4" descr="Logo, company name&#10;&#10;Description automatically generated">
            <a:extLst>
              <a:ext uri="{FF2B5EF4-FFF2-40B4-BE49-F238E27FC236}">
                <a16:creationId xmlns:a16="http://schemas.microsoft.com/office/drawing/2014/main" id="{D43130D1-F4C9-61EC-030A-817FAC12720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4916" y="554145"/>
            <a:ext cx="2319811" cy="1101910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0F4DEAFD-5134-26A2-62B9-21E080267D17}"/>
              </a:ext>
            </a:extLst>
          </p:cNvPr>
          <p:cNvSpPr txBox="1"/>
          <p:nvPr/>
        </p:nvSpPr>
        <p:spPr>
          <a:xfrm>
            <a:off x="530177" y="1693812"/>
            <a:ext cx="571691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AU" b="0" i="0" dirty="0">
                <a:solidFill>
                  <a:schemeClr val="bg1"/>
                </a:solidFill>
                <a:effectLst/>
                <a:latin typeface="Lato" panose="020F0502020204030203" pitchFamily="34" charset="0"/>
              </a:rPr>
              <a:t>FSP </a:t>
            </a:r>
            <a:r>
              <a:rPr lang="en-AU" dirty="0">
                <a:solidFill>
                  <a:schemeClr val="bg1"/>
                </a:solidFill>
                <a:latin typeface="Lato" panose="020F0502020204030203" pitchFamily="34" charset="0"/>
              </a:rPr>
              <a:t>Training – June 2024 </a:t>
            </a:r>
            <a:endParaRPr lang="en-AU" b="0" i="0" dirty="0">
              <a:solidFill>
                <a:schemeClr val="bg1"/>
              </a:solidFill>
              <a:effectLst/>
              <a:latin typeface="Lato" panose="020F0502020204030203" pitchFamily="34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DE84200B-F273-E6E1-BD1B-9EEA9F4634CA}"/>
              </a:ext>
            </a:extLst>
          </p:cNvPr>
          <p:cNvSpPr txBox="1"/>
          <p:nvPr/>
        </p:nvSpPr>
        <p:spPr>
          <a:xfrm>
            <a:off x="6096000" y="3115513"/>
            <a:ext cx="6096000" cy="599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</a:pPr>
            <a:endParaRPr lang="en-AU" sz="1200" dirty="0">
              <a:solidFill>
                <a:schemeClr val="bg1"/>
              </a:solidFill>
              <a:effectLst/>
              <a:latin typeface="Lato" panose="020F0502020204030203" pitchFamily="34" charset="0"/>
              <a:ea typeface="Times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Font typeface="Calibri" panose="020F0502020204030204" pitchFamily="34" charset="0"/>
              <a:buChar char="-"/>
            </a:pPr>
            <a:endParaRPr lang="en-AU" sz="1200" b="1" dirty="0">
              <a:solidFill>
                <a:schemeClr val="bg1"/>
              </a:solidFill>
              <a:latin typeface="Lato" panose="020F0502020204030203" pitchFamily="34" charset="0"/>
              <a:ea typeface="Times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C3C47625-160E-9D95-0F94-210E505D5833}"/>
              </a:ext>
            </a:extLst>
          </p:cNvPr>
          <p:cNvSpPr txBox="1"/>
          <p:nvPr/>
        </p:nvSpPr>
        <p:spPr>
          <a:xfrm>
            <a:off x="6429070" y="1380106"/>
            <a:ext cx="5168455" cy="40977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lvl="0" indent="-342900">
              <a:lnSpc>
                <a:spcPct val="115000"/>
              </a:lnSpc>
              <a:spcAft>
                <a:spcPts val="800"/>
              </a:spcAft>
              <a:buFont typeface="Calibri" panose="020F0502020204030204" pitchFamily="34" charset="0"/>
              <a:buChar char="-"/>
            </a:pPr>
            <a:r>
              <a:rPr lang="en-AU" sz="1600" dirty="0">
                <a:solidFill>
                  <a:schemeClr val="bg1"/>
                </a:solidFill>
                <a:latin typeface="Lato" panose="020F0502020204030203" pitchFamily="34" charset="0"/>
                <a:ea typeface="Times" panose="02020603050405020304" pitchFamily="18" charset="0"/>
                <a:cs typeface="Times New Roman" panose="02020603050405020304" pitchFamily="18" charset="0"/>
              </a:rPr>
              <a:t>What information do we need in order to complete the purchase? </a:t>
            </a:r>
            <a:r>
              <a:rPr lang="en-AU" sz="1600" dirty="0" err="1">
                <a:solidFill>
                  <a:schemeClr val="bg1"/>
                </a:solidFill>
                <a:latin typeface="Lato" panose="020F0502020204030203" pitchFamily="34" charset="0"/>
                <a:ea typeface="Times" panose="02020603050405020304" pitchFamily="18" charset="0"/>
                <a:cs typeface="Times New Roman" panose="02020603050405020304" pitchFamily="18" charset="0"/>
              </a:rPr>
              <a:t>Ie</a:t>
            </a:r>
            <a:r>
              <a:rPr lang="en-AU" sz="1600" dirty="0">
                <a:solidFill>
                  <a:schemeClr val="bg1"/>
                </a:solidFill>
                <a:latin typeface="Lato" panose="020F0502020204030203" pitchFamily="34" charset="0"/>
                <a:ea typeface="Times" panose="02020603050405020304" pitchFamily="18" charset="0"/>
                <a:cs typeface="Times New Roman" panose="02020603050405020304" pitchFamily="18" charset="0"/>
              </a:rPr>
              <a:t>. delivery address, safe place to leave, contact details, barriers to delivery (for furniture purchases).</a:t>
            </a: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Font typeface="Calibri" panose="020F0502020204030204" pitchFamily="34" charset="0"/>
              <a:buChar char="-"/>
            </a:pPr>
            <a:r>
              <a:rPr lang="en-AU" sz="1600" u="sng" dirty="0">
                <a:solidFill>
                  <a:schemeClr val="bg1"/>
                </a:solidFill>
                <a:latin typeface="Lato" panose="020F0502020204030203" pitchFamily="34" charset="0"/>
                <a:ea typeface="Times" panose="02020603050405020304" pitchFamily="18" charset="0"/>
                <a:cs typeface="Times New Roman" panose="02020603050405020304" pitchFamily="18" charset="0"/>
              </a:rPr>
              <a:t>Please provide client mobile number where applicable </a:t>
            </a:r>
            <a:r>
              <a:rPr lang="en-AU" sz="1600" dirty="0">
                <a:solidFill>
                  <a:schemeClr val="bg1"/>
                </a:solidFill>
                <a:latin typeface="Lato" panose="020F0502020204030203" pitchFamily="34" charset="0"/>
                <a:ea typeface="Times" panose="02020603050405020304" pitchFamily="18" charset="0"/>
                <a:cs typeface="Times New Roman" panose="02020603050405020304" pitchFamily="18" charset="0"/>
              </a:rPr>
              <a:t>so they are able to receive delivery notifications </a:t>
            </a: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Font typeface="Calibri" panose="020F0502020204030204" pitchFamily="34" charset="0"/>
              <a:buChar char="-"/>
            </a:pPr>
            <a:r>
              <a:rPr lang="en-AU" sz="1600" dirty="0">
                <a:solidFill>
                  <a:schemeClr val="bg1"/>
                </a:solidFill>
                <a:latin typeface="Lato" panose="020F0502020204030203" pitchFamily="34" charset="0"/>
                <a:ea typeface="Times" panose="02020603050405020304" pitchFamily="18" charset="0"/>
                <a:cs typeface="Times New Roman" panose="02020603050405020304" pitchFamily="18" charset="0"/>
              </a:rPr>
              <a:t>Consider your client security when sending emails. If there is a delivery address or personal identifying information  -  </a:t>
            </a:r>
            <a:r>
              <a:rPr lang="en-AU" sz="1600" u="sng" dirty="0">
                <a:solidFill>
                  <a:schemeClr val="bg1"/>
                </a:solidFill>
                <a:latin typeface="Lato" panose="020F0502020204030203" pitchFamily="34" charset="0"/>
                <a:ea typeface="Times" panose="02020603050405020304" pitchFamily="18" charset="0"/>
                <a:cs typeface="Times New Roman" panose="02020603050405020304" pitchFamily="18" charset="0"/>
              </a:rPr>
              <a:t>please place all of this into the online form and not via email as this is not a secure platform. </a:t>
            </a:r>
          </a:p>
          <a:p>
            <a:pPr lvl="0">
              <a:lnSpc>
                <a:spcPct val="115000"/>
              </a:lnSpc>
              <a:spcAft>
                <a:spcPts val="800"/>
              </a:spcAft>
            </a:pPr>
            <a:endParaRPr lang="en-AU" dirty="0">
              <a:latin typeface="Calibri" panose="020F0502020204030204" pitchFamily="34" charset="0"/>
              <a:ea typeface="Times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273371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CC19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4F74D28C-3268-4E35-8EE1-D92CB4A85A7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0"/>
            <a:ext cx="6172782" cy="6858000"/>
          </a:xfrm>
          <a:custGeom>
            <a:avLst/>
            <a:gdLst>
              <a:gd name="connsiteX0" fmla="*/ 6172782 w 6172782"/>
              <a:gd name="connsiteY0" fmla="*/ 0 h 6858000"/>
              <a:gd name="connsiteX1" fmla="*/ 69075 w 6172782"/>
              <a:gd name="connsiteY1" fmla="*/ 0 h 6858000"/>
              <a:gd name="connsiteX2" fmla="*/ 35131 w 6172782"/>
              <a:gd name="connsiteY2" fmla="*/ 267128 h 6858000"/>
              <a:gd name="connsiteX3" fmla="*/ 0 w 6172782"/>
              <a:gd name="connsiteY3" fmla="*/ 962845 h 6858000"/>
              <a:gd name="connsiteX4" fmla="*/ 3276103 w 6172782"/>
              <a:gd name="connsiteY4" fmla="*/ 6782205 h 6858000"/>
              <a:gd name="connsiteX5" fmla="*/ 3407923 w 6172782"/>
              <a:gd name="connsiteY5" fmla="*/ 6858000 h 6858000"/>
              <a:gd name="connsiteX6" fmla="*/ 6172782 w 6172782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172782" h="6858000">
                <a:moveTo>
                  <a:pt x="6172782" y="0"/>
                </a:moveTo>
                <a:lnTo>
                  <a:pt x="69075" y="0"/>
                </a:lnTo>
                <a:lnTo>
                  <a:pt x="35131" y="267128"/>
                </a:lnTo>
                <a:cubicBezTo>
                  <a:pt x="11901" y="495874"/>
                  <a:pt x="0" y="727970"/>
                  <a:pt x="0" y="962845"/>
                </a:cubicBezTo>
                <a:cubicBezTo>
                  <a:pt x="0" y="3429034"/>
                  <a:pt x="1312002" y="5588789"/>
                  <a:pt x="3276103" y="6782205"/>
                </a:cubicBezTo>
                <a:lnTo>
                  <a:pt x="3407923" y="6858000"/>
                </a:lnTo>
                <a:lnTo>
                  <a:pt x="6172782" y="6858000"/>
                </a:lnTo>
                <a:close/>
              </a:path>
            </a:pathLst>
          </a:custGeom>
          <a:solidFill>
            <a:srgbClr val="FFFFFF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58D44E42-C462-4105-BC86-FE75B4E3C4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0"/>
            <a:ext cx="6024154" cy="6858000"/>
          </a:xfrm>
          <a:custGeom>
            <a:avLst/>
            <a:gdLst>
              <a:gd name="connsiteX0" fmla="*/ 70374 w 6024154"/>
              <a:gd name="connsiteY0" fmla="*/ 0 h 6858000"/>
              <a:gd name="connsiteX1" fmla="*/ 6024154 w 6024154"/>
              <a:gd name="connsiteY1" fmla="*/ 0 h 6858000"/>
              <a:gd name="connsiteX2" fmla="*/ 6024154 w 6024154"/>
              <a:gd name="connsiteY2" fmla="*/ 6858000 h 6858000"/>
              <a:gd name="connsiteX3" fmla="*/ 3587167 w 6024154"/>
              <a:gd name="connsiteY3" fmla="*/ 6858000 h 6858000"/>
              <a:gd name="connsiteX4" fmla="*/ 3474220 w 6024154"/>
              <a:gd name="connsiteY4" fmla="*/ 6800152 h 6858000"/>
              <a:gd name="connsiteX5" fmla="*/ 0 w 6024154"/>
              <a:gd name="connsiteY5" fmla="*/ 962844 h 6858000"/>
              <a:gd name="connsiteX6" fmla="*/ 34274 w 6024154"/>
              <a:gd name="connsiteY6" fmla="*/ 284091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024154" h="6858000">
                <a:moveTo>
                  <a:pt x="70374" y="0"/>
                </a:moveTo>
                <a:lnTo>
                  <a:pt x="6024154" y="0"/>
                </a:lnTo>
                <a:lnTo>
                  <a:pt x="6024154" y="6858000"/>
                </a:lnTo>
                <a:lnTo>
                  <a:pt x="3587167" y="6858000"/>
                </a:lnTo>
                <a:lnTo>
                  <a:pt x="3474220" y="6800152"/>
                </a:lnTo>
                <a:cubicBezTo>
                  <a:pt x="1404818" y="5675986"/>
                  <a:pt x="0" y="3483472"/>
                  <a:pt x="0" y="962844"/>
                </a:cubicBezTo>
                <a:cubicBezTo>
                  <a:pt x="0" y="733696"/>
                  <a:pt x="11610" y="507260"/>
                  <a:pt x="34274" y="284091"/>
                </a:cubicBez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5" name="Picture 4" descr="Logo, company name&#10;&#10;Description automatically generated">
            <a:extLst>
              <a:ext uri="{FF2B5EF4-FFF2-40B4-BE49-F238E27FC236}">
                <a16:creationId xmlns:a16="http://schemas.microsoft.com/office/drawing/2014/main" id="{D43130D1-F4C9-61EC-030A-817FAC12720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4916" y="554145"/>
            <a:ext cx="2329048" cy="1106297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0F4DEAFD-5134-26A2-62B9-21E080267D17}"/>
              </a:ext>
            </a:extLst>
          </p:cNvPr>
          <p:cNvSpPr txBox="1"/>
          <p:nvPr/>
        </p:nvSpPr>
        <p:spPr>
          <a:xfrm>
            <a:off x="530177" y="1828825"/>
            <a:ext cx="571691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AU" b="0" i="0" dirty="0">
                <a:solidFill>
                  <a:schemeClr val="bg1"/>
                </a:solidFill>
                <a:effectLst/>
                <a:latin typeface="Lato" panose="020F0502020204030203" pitchFamily="34" charset="0"/>
              </a:rPr>
              <a:t>FSP </a:t>
            </a:r>
            <a:r>
              <a:rPr lang="en-AU" dirty="0">
                <a:solidFill>
                  <a:schemeClr val="bg1"/>
                </a:solidFill>
                <a:latin typeface="Lato" panose="020F0502020204030203" pitchFamily="34" charset="0"/>
              </a:rPr>
              <a:t>Training – June 2024 </a:t>
            </a:r>
            <a:endParaRPr lang="en-AU" b="0" i="0" dirty="0">
              <a:solidFill>
                <a:schemeClr val="bg1"/>
              </a:solidFill>
              <a:effectLst/>
              <a:latin typeface="Lato" panose="020F0502020204030203" pitchFamily="34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DE84200B-F273-E6E1-BD1B-9EEA9F4634CA}"/>
              </a:ext>
            </a:extLst>
          </p:cNvPr>
          <p:cNvSpPr txBox="1"/>
          <p:nvPr/>
        </p:nvSpPr>
        <p:spPr>
          <a:xfrm>
            <a:off x="6096000" y="3115513"/>
            <a:ext cx="6096000" cy="599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</a:pPr>
            <a:endParaRPr lang="en-AU" sz="1200" dirty="0">
              <a:solidFill>
                <a:schemeClr val="bg1"/>
              </a:solidFill>
              <a:effectLst/>
              <a:latin typeface="Lato" panose="020F0502020204030203" pitchFamily="34" charset="0"/>
              <a:ea typeface="Times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Font typeface="Calibri" panose="020F0502020204030204" pitchFamily="34" charset="0"/>
              <a:buChar char="-"/>
            </a:pPr>
            <a:endParaRPr lang="en-AU" sz="1200" b="1" dirty="0">
              <a:solidFill>
                <a:schemeClr val="bg1"/>
              </a:solidFill>
              <a:latin typeface="Lato" panose="020F0502020204030203" pitchFamily="34" charset="0"/>
              <a:ea typeface="Times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3">
            <a:extLst>
              <a:ext uri="{FF2B5EF4-FFF2-40B4-BE49-F238E27FC236}">
                <a16:creationId xmlns:a16="http://schemas.microsoft.com/office/drawing/2014/main" id="{5ED48D02-9D1A-2ABB-1DB7-2B5D97CF1C32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6577698" y="2013491"/>
            <a:ext cx="10515600" cy="419050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lvl="0" indent="0">
              <a:lnSpc>
                <a:spcPct val="115000"/>
              </a:lnSpc>
              <a:spcAft>
                <a:spcPts val="800"/>
              </a:spcAft>
              <a:buNone/>
            </a:pPr>
            <a:r>
              <a:rPr lang="en-AU" sz="1400" u="sng" dirty="0">
                <a:solidFill>
                  <a:schemeClr val="bg1"/>
                </a:solidFill>
                <a:latin typeface="Lato" panose="020F0502020204030203" pitchFamily="34" charset="0"/>
                <a:ea typeface="Times" panose="02020603050405020304" pitchFamily="18" charset="0"/>
                <a:cs typeface="Times New Roman" panose="02020603050405020304" pitchFamily="18" charset="0"/>
              </a:rPr>
              <a:t>When an approval is needed prior to an invoice being generated</a:t>
            </a:r>
          </a:p>
          <a:p>
            <a:pPr marL="0" lvl="0" indent="0">
              <a:lnSpc>
                <a:spcPct val="115000"/>
              </a:lnSpc>
              <a:spcAft>
                <a:spcPts val="800"/>
              </a:spcAft>
              <a:buNone/>
            </a:pPr>
            <a:r>
              <a:rPr lang="en-AU" sz="1400" dirty="0">
                <a:solidFill>
                  <a:schemeClr val="bg1"/>
                </a:solidFill>
                <a:latin typeface="Lato" panose="020F0502020204030203" pitchFamily="34" charset="0"/>
                <a:ea typeface="Times" panose="02020603050405020304" pitchFamily="18" charset="0"/>
                <a:cs typeface="Times New Roman" panose="02020603050405020304" pitchFamily="18" charset="0"/>
              </a:rPr>
              <a:t>Submit below template and email </a:t>
            </a:r>
            <a:r>
              <a:rPr lang="en-AU" sz="1400" dirty="0">
                <a:solidFill>
                  <a:schemeClr val="bg1"/>
                </a:solidFill>
                <a:latin typeface="Lato" panose="020F0502020204030203" pitchFamily="34" charset="0"/>
                <a:ea typeface="Times" panose="02020603050405020304" pitchFamily="18" charset="0"/>
                <a:cs typeface="Times New Roman" panose="02020603050405020304" pitchFamily="18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fs.alliance@anglicarevic.org.au</a:t>
            </a:r>
            <a:endParaRPr lang="en-AU" sz="1400" dirty="0">
              <a:solidFill>
                <a:schemeClr val="bg1"/>
              </a:solidFill>
              <a:latin typeface="Lato" panose="020F0502020204030203" pitchFamily="34" charset="0"/>
              <a:ea typeface="Times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15000"/>
              </a:lnSpc>
              <a:spcAft>
                <a:spcPts val="800"/>
              </a:spcAft>
              <a:buNone/>
            </a:pPr>
            <a:r>
              <a:rPr lang="en-AU" sz="1400" dirty="0">
                <a:solidFill>
                  <a:schemeClr val="bg1"/>
                </a:solidFill>
                <a:latin typeface="Lato" panose="020F0502020204030203" pitchFamily="34" charset="0"/>
                <a:ea typeface="Times" panose="02020603050405020304" pitchFamily="18" charset="0"/>
                <a:cs typeface="Times New Roman" panose="02020603050405020304" pitchFamily="18" charset="0"/>
              </a:rPr>
              <a:t>Family surname:</a:t>
            </a:r>
            <a:br>
              <a:rPr lang="en-AU" sz="1400" dirty="0">
                <a:solidFill>
                  <a:schemeClr val="bg1"/>
                </a:solidFill>
                <a:latin typeface="Lato" panose="020F0502020204030203" pitchFamily="34" charset="0"/>
                <a:ea typeface="Times" panose="02020603050405020304" pitchFamily="18" charset="0"/>
                <a:cs typeface="Times New Roman" panose="02020603050405020304" pitchFamily="18" charset="0"/>
              </a:rPr>
            </a:br>
            <a:r>
              <a:rPr lang="en-AU" sz="1400" dirty="0">
                <a:solidFill>
                  <a:schemeClr val="bg1"/>
                </a:solidFill>
                <a:latin typeface="Lato" panose="020F0502020204030203" pitchFamily="34" charset="0"/>
                <a:ea typeface="Times" panose="02020603050405020304" pitchFamily="18" charset="0"/>
                <a:cs typeface="Times New Roman" panose="02020603050405020304" pitchFamily="18" charset="0"/>
              </a:rPr>
              <a:t>Package request: </a:t>
            </a:r>
            <a:br>
              <a:rPr lang="en-AU" sz="1400" dirty="0">
                <a:solidFill>
                  <a:schemeClr val="bg1"/>
                </a:solidFill>
                <a:latin typeface="Lato" panose="020F0502020204030203" pitchFamily="34" charset="0"/>
                <a:ea typeface="Times" panose="02020603050405020304" pitchFamily="18" charset="0"/>
                <a:cs typeface="Times New Roman" panose="02020603050405020304" pitchFamily="18" charset="0"/>
              </a:rPr>
            </a:br>
            <a:r>
              <a:rPr lang="en-AU" sz="1400" dirty="0">
                <a:solidFill>
                  <a:schemeClr val="bg1"/>
                </a:solidFill>
                <a:latin typeface="Lato" panose="020F0502020204030203" pitchFamily="34" charset="0"/>
                <a:ea typeface="Times" panose="02020603050405020304" pitchFamily="18" charset="0"/>
                <a:cs typeface="Times New Roman" panose="02020603050405020304" pitchFamily="18" charset="0"/>
              </a:rPr>
              <a:t>Brief synopsis:</a:t>
            </a:r>
            <a:br>
              <a:rPr lang="en-AU" sz="1400" dirty="0">
                <a:solidFill>
                  <a:schemeClr val="bg1"/>
                </a:solidFill>
                <a:latin typeface="Lato" panose="020F0502020204030203" pitchFamily="34" charset="0"/>
                <a:ea typeface="Times" panose="02020603050405020304" pitchFamily="18" charset="0"/>
                <a:cs typeface="Times New Roman" panose="02020603050405020304" pitchFamily="18" charset="0"/>
              </a:rPr>
            </a:br>
            <a:r>
              <a:rPr lang="en-AU" sz="1400" dirty="0">
                <a:solidFill>
                  <a:schemeClr val="bg1"/>
                </a:solidFill>
                <a:latin typeface="Lato" panose="020F0502020204030203" pitchFamily="34" charset="0"/>
                <a:ea typeface="Times" panose="02020603050405020304" pitchFamily="18" charset="0"/>
                <a:cs typeface="Times New Roman" panose="02020603050405020304" pitchFamily="18" charset="0"/>
              </a:rPr>
              <a:t>Alternative funding options explored:</a:t>
            </a:r>
            <a:br>
              <a:rPr lang="en-AU" sz="1400" dirty="0">
                <a:solidFill>
                  <a:schemeClr val="bg1"/>
                </a:solidFill>
                <a:latin typeface="Lato" panose="020F0502020204030203" pitchFamily="34" charset="0"/>
                <a:ea typeface="Times" panose="02020603050405020304" pitchFamily="18" charset="0"/>
                <a:cs typeface="Times New Roman" panose="02020603050405020304" pitchFamily="18" charset="0"/>
              </a:rPr>
            </a:br>
            <a:r>
              <a:rPr lang="en-AU" sz="1400" dirty="0">
                <a:solidFill>
                  <a:schemeClr val="bg1"/>
                </a:solidFill>
                <a:latin typeface="Lato" panose="020F0502020204030203" pitchFamily="34" charset="0"/>
                <a:ea typeface="Times" panose="02020603050405020304" pitchFamily="18" charset="0"/>
                <a:cs typeface="Times New Roman" panose="02020603050405020304" pitchFamily="18" charset="0"/>
              </a:rPr>
              <a:t>Team leader approval (Y/N):</a:t>
            </a:r>
            <a:br>
              <a:rPr lang="en-AU" sz="1400" dirty="0">
                <a:solidFill>
                  <a:schemeClr val="bg1"/>
                </a:solidFill>
                <a:latin typeface="Lato" panose="020F0502020204030203" pitchFamily="34" charset="0"/>
                <a:ea typeface="Times" panose="02020603050405020304" pitchFamily="18" charset="0"/>
                <a:cs typeface="Times New Roman" panose="02020603050405020304" pitchFamily="18" charset="0"/>
              </a:rPr>
            </a:br>
            <a:r>
              <a:rPr lang="en-AU" sz="1400" dirty="0">
                <a:solidFill>
                  <a:schemeClr val="bg1"/>
                </a:solidFill>
                <a:latin typeface="Lato" panose="020F0502020204030203" pitchFamily="34" charset="0"/>
                <a:ea typeface="Times" panose="02020603050405020304" pitchFamily="18" charset="0"/>
                <a:cs typeface="Times New Roman" panose="02020603050405020304" pitchFamily="18" charset="0"/>
              </a:rPr>
              <a:t>Partnership Facilitator approval: </a:t>
            </a:r>
          </a:p>
          <a:p>
            <a:pPr lvl="0">
              <a:lnSpc>
                <a:spcPct val="115000"/>
              </a:lnSpc>
              <a:spcAft>
                <a:spcPts val="800"/>
              </a:spcAft>
            </a:pPr>
            <a:endParaRPr lang="en-AU" sz="1400" u="sng" dirty="0">
              <a:latin typeface="Lato" panose="020F0502020204030203" pitchFamily="34" charset="0"/>
              <a:ea typeface="Times" panose="02020603050405020304" pitchFamily="18" charset="0"/>
              <a:cs typeface="Times New Roman" panose="02020603050405020304" pitchFamily="18" charset="0"/>
            </a:endParaRPr>
          </a:p>
          <a:p>
            <a:pPr lvl="0">
              <a:lnSpc>
                <a:spcPct val="115000"/>
              </a:lnSpc>
              <a:spcAft>
                <a:spcPts val="800"/>
              </a:spcAft>
            </a:pPr>
            <a:endParaRPr lang="en-AU" sz="1400" u="sng" dirty="0">
              <a:latin typeface="Lato" panose="020F0502020204030203" pitchFamily="34" charset="0"/>
              <a:ea typeface="Times" panose="02020603050405020304" pitchFamily="18" charset="0"/>
              <a:cs typeface="Times New Roman" panose="02020603050405020304" pitchFamily="18" charset="0"/>
            </a:endParaRPr>
          </a:p>
          <a:p>
            <a:pPr lvl="0">
              <a:lnSpc>
                <a:spcPct val="115000"/>
              </a:lnSpc>
              <a:spcAft>
                <a:spcPts val="800"/>
              </a:spcAft>
            </a:pPr>
            <a:endParaRPr lang="en-AU" dirty="0">
              <a:latin typeface="Calibri" panose="020F0502020204030204" pitchFamily="34" charset="0"/>
              <a:ea typeface="Times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8745845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5401</TotalTime>
  <Words>983</Words>
  <Application>Microsoft Office PowerPoint</Application>
  <PresentationFormat>Widescreen</PresentationFormat>
  <Paragraphs>84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Arial</vt:lpstr>
      <vt:lpstr>Calibri</vt:lpstr>
      <vt:lpstr>Calibri Light</vt:lpstr>
      <vt:lpstr>Lato</vt:lpstr>
      <vt:lpstr>Symbol</vt:lpstr>
      <vt:lpstr>Office Theme</vt:lpstr>
      <vt:lpstr>PowerPoint Presentation</vt:lpstr>
      <vt:lpstr>PowerPoint Presentation</vt:lpstr>
      <vt:lpstr>PowerPoint Presentation</vt:lpstr>
      <vt:lpstr>Flexible Support Packages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Anglicare Victoria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Sasha Lilford</dc:creator>
  <cp:lastModifiedBy>Sasha Lilford</cp:lastModifiedBy>
  <cp:revision>26</cp:revision>
  <dcterms:created xsi:type="dcterms:W3CDTF">2023-02-09T23:38:51Z</dcterms:created>
  <dcterms:modified xsi:type="dcterms:W3CDTF">2024-09-18T23:57:06Z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0e1e7fe9-c75c-4a6b-871a-5341c515932b_Enabled">
    <vt:lpwstr>true</vt:lpwstr>
  </property>
  <property fmtid="{D5CDD505-2E9C-101B-9397-08002B2CF9AE}" pid="3" name="MSIP_Label_0e1e7fe9-c75c-4a6b-871a-5341c515932b_SetDate">
    <vt:lpwstr>2024-06-02T23:29:01Z</vt:lpwstr>
  </property>
  <property fmtid="{D5CDD505-2E9C-101B-9397-08002B2CF9AE}" pid="4" name="MSIP_Label_0e1e7fe9-c75c-4a6b-871a-5341c515932b_Method">
    <vt:lpwstr>Privileged</vt:lpwstr>
  </property>
  <property fmtid="{D5CDD505-2E9C-101B-9397-08002B2CF9AE}" pid="5" name="MSIP_Label_0e1e7fe9-c75c-4a6b-871a-5341c515932b_Name">
    <vt:lpwstr>OFFICIAL</vt:lpwstr>
  </property>
  <property fmtid="{D5CDD505-2E9C-101B-9397-08002B2CF9AE}" pid="6" name="MSIP_Label_0e1e7fe9-c75c-4a6b-871a-5341c515932b_SiteId">
    <vt:lpwstr>f948b5e3-ff6a-45ac-ac16-1ba0ed546db7</vt:lpwstr>
  </property>
  <property fmtid="{D5CDD505-2E9C-101B-9397-08002B2CF9AE}" pid="7" name="MSIP_Label_0e1e7fe9-c75c-4a6b-871a-5341c515932b_ActionId">
    <vt:lpwstr>ad86f7ac-5cdc-488c-8015-b5d5ee5ccbb3</vt:lpwstr>
  </property>
  <property fmtid="{D5CDD505-2E9C-101B-9397-08002B2CF9AE}" pid="8" name="MSIP_Label_0e1e7fe9-c75c-4a6b-871a-5341c515932b_ContentBits">
    <vt:lpwstr>0</vt:lpwstr>
  </property>
</Properties>
</file>