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5" r:id="rId3"/>
    <p:sldId id="276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DAD4"/>
    <a:srgbClr val="FCC1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39FBB-CB07-5786-B034-2F2032467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1639C2-18B2-754E-F2D8-2AD3F1606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E4FF8-932F-250C-4587-02D0417D6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BE11-EAFC-40A3-A685-9BB833A4066F}" type="datetimeFigureOut">
              <a:rPr lang="en-AU" smtClean="0"/>
              <a:t>19/09/2024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CE2D7-A4B8-EBB5-7729-79C86041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79FFD-7148-61D3-5F5E-02622AF8C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05ED-922E-45E8-9999-06DE6FEDBA1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140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70BC9-391A-4E3F-4B6F-1373C43F4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C81DF8-21D3-F444-850C-5EC0332FF8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E51C0-1518-DB55-1FFC-B88E480F7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BE11-EAFC-40A3-A685-9BB833A4066F}" type="datetimeFigureOut">
              <a:rPr lang="en-AU" smtClean="0"/>
              <a:t>19/09/2024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E71B0-4ED2-90DC-43FB-E5AC2DB5F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5905A-0BE7-8505-9F11-C0743C424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05ED-922E-45E8-9999-06DE6FEDBA1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137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430EDA-5A22-6B27-5128-D4197B0EC7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60CDC6-EF98-A680-1C57-581F0403C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A7CC4-C658-B4C9-8A1C-E7D42DB90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BE11-EAFC-40A3-A685-9BB833A4066F}" type="datetimeFigureOut">
              <a:rPr lang="en-AU" smtClean="0"/>
              <a:t>19/09/2024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860AB-58A3-5235-8C6E-93FBA8B12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61560-39F4-ACFB-8E41-35FBDF3D5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05ED-922E-45E8-9999-06DE6FEDBA1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8892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B8029-6CDE-DCBE-F1FA-32A5A4B6D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AD08-2DB4-B0DB-558A-12616D992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80780-4A8D-C601-2326-5E7B0CD59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BE11-EAFC-40A3-A685-9BB833A4066F}" type="datetimeFigureOut">
              <a:rPr lang="en-AU" smtClean="0"/>
              <a:t>19/09/2024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90814-6712-3E8B-5A37-0D5E53B99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9AB47-ABBA-9E5F-0915-7D638A3D3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05ED-922E-45E8-9999-06DE6FEDBA1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876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6479A-1B30-9A16-ACD6-2F2C88169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6CAD2-F542-9C7D-3166-2C2D66DC5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A0D23-F3D0-34D9-051C-93C9EBCC5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BE11-EAFC-40A3-A685-9BB833A4066F}" type="datetimeFigureOut">
              <a:rPr lang="en-AU" smtClean="0"/>
              <a:t>19/09/2024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EF904-CD9D-0F0A-FB28-CBF01C876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890C6-4C36-6C27-42A8-CDB653548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05ED-922E-45E8-9999-06DE6FEDBA1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430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DECD0-425F-C4BA-0D56-F95D847FD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71B17-1647-26D8-8657-9E4FBF844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8F50A9-EE49-59AF-5494-0639C027F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DB4ED4-20EA-B5C9-654A-415C359C6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BE11-EAFC-40A3-A685-9BB833A4066F}" type="datetimeFigureOut">
              <a:rPr lang="en-AU" smtClean="0"/>
              <a:t>19/09/2024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A57D31-9A8A-1483-1A65-7160D0FD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5AAF1-EA3B-F07B-046B-89CB751C0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05ED-922E-45E8-9999-06DE6FEDBA1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641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CE048-99AF-424D-C449-1E593E879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D1D72-8251-F619-2BE2-10C98C9C0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446A27-564F-A0E6-6346-596012EB0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B0EBB8-F1E4-1BAB-7C3D-8D19467519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5B6FA9-8475-7213-F26D-587C29729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FAF63F-DC0F-9731-E270-4E5B67F9C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BE11-EAFC-40A3-A685-9BB833A4066F}" type="datetimeFigureOut">
              <a:rPr lang="en-AU" smtClean="0"/>
              <a:t>19/09/2024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0F1549-DF8B-4677-70CC-7788A6618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CE9034-C668-6E3C-AA6F-F54B78E91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05ED-922E-45E8-9999-06DE6FEDBA1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9499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6F2CD-8213-28E3-FC62-72F8D207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7B88F4-941B-5652-82C5-FA404838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BE11-EAFC-40A3-A685-9BB833A4066F}" type="datetimeFigureOut">
              <a:rPr lang="en-AU" smtClean="0"/>
              <a:t>19/09/2024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D119CE-FB70-7330-BA04-67583A79D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9CA1D5-3DDD-5257-B969-5C4DE33A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05ED-922E-45E8-9999-06DE6FEDBA1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178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2C014D-CEBC-56B3-BD63-BFB0DD052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BE11-EAFC-40A3-A685-9BB833A4066F}" type="datetimeFigureOut">
              <a:rPr lang="en-AU" smtClean="0"/>
              <a:t>19/09/2024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5F2FAB-7818-9575-7CEB-9AEE66943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FE878F-6FEE-2E03-6455-2C1F5F0EF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05ED-922E-45E8-9999-06DE6FEDBA1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004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ED45A-662B-5F15-3965-6F5BD212E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804A5-B886-DA7F-871F-AE34882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62D54C-B109-6FFC-C49D-2DD6B2590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ADD49-F0CE-F071-39B2-6A3F9913C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BE11-EAFC-40A3-A685-9BB833A4066F}" type="datetimeFigureOut">
              <a:rPr lang="en-AU" smtClean="0"/>
              <a:t>19/09/2024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D4470-A8A3-B15E-E502-C097CAD72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3C909-4503-DE3D-D5B5-65D7C8949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05ED-922E-45E8-9999-06DE6FEDBA1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110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60C0-6A49-4FF2-DC82-C994D3EE6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54B396-8FC5-6F8E-72B9-9DB5CA52B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2B01CE-019B-BAD7-993C-88E302E2F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420D8-B1C1-9F40-722A-A64C3CF68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BE11-EAFC-40A3-A685-9BB833A4066F}" type="datetimeFigureOut">
              <a:rPr lang="en-AU" smtClean="0"/>
              <a:t>19/09/2024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13879-20E3-744F-8D58-9492B3D9A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2CA24E-9C05-27C2-9914-A8881B9EF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05ED-922E-45E8-9999-06DE6FEDBA1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5478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5799C5-F689-B11E-CE75-0C0284353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8261C-8FE6-0F04-D846-AF7831B20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85DCA-9086-C2F1-6785-92C45176B1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DBE11-EAFC-40A3-A685-9BB833A4066F}" type="datetimeFigureOut">
              <a:rPr lang="en-AU" smtClean="0"/>
              <a:t>19/09/2024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1534D-0BE6-A2EB-6DF8-EA04B05E6D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5E906-9697-714F-A26E-120408416F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905ED-922E-45E8-9999-06DE6FEDBA1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639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fs.alliance@anglicarevic.org.a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1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43130D1-F4C9-61EC-030A-817FAC127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16" y="554145"/>
            <a:ext cx="2301339" cy="109313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F4DEAFD-5134-26A2-62B9-21E080267D17}"/>
              </a:ext>
            </a:extLst>
          </p:cNvPr>
          <p:cNvSpPr txBox="1"/>
          <p:nvPr/>
        </p:nvSpPr>
        <p:spPr>
          <a:xfrm>
            <a:off x="530177" y="1647280"/>
            <a:ext cx="57169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FSP </a:t>
            </a:r>
            <a:r>
              <a:rPr lang="en-AU" dirty="0">
                <a:solidFill>
                  <a:schemeClr val="bg1"/>
                </a:solidFill>
                <a:latin typeface="Lato" panose="020F0502020204030203" pitchFamily="34" charset="0"/>
              </a:rPr>
              <a:t>Training – September 2024 </a:t>
            </a:r>
            <a:endParaRPr lang="en-AU" b="0" i="0" dirty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D26A32-45E0-65D0-4DFA-97A62462BC4B}"/>
              </a:ext>
            </a:extLst>
          </p:cNvPr>
          <p:cNvSpPr txBox="1"/>
          <p:nvPr/>
        </p:nvSpPr>
        <p:spPr>
          <a:xfrm>
            <a:off x="6577698" y="1945615"/>
            <a:ext cx="6096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800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Anglicare Victoria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800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Bayside Community Information and Support Service (BayCISS)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800" b="0" i="0" dirty="0" err="1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OzChild</a:t>
            </a:r>
            <a:endParaRPr lang="en-AU" sz="1800" b="0" i="0" dirty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800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City of Kingston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800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City of Port Phillip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800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Connect Health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800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Family Life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800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Good Shepherd Australia New Zealand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800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Jewish Care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800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Key Assets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800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MacKillop Family Services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800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Uniting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VACCA</a:t>
            </a:r>
          </a:p>
        </p:txBody>
      </p:sp>
    </p:spTree>
    <p:extLst>
      <p:ext uri="{BB962C8B-B14F-4D97-AF65-F5344CB8AC3E}">
        <p14:creationId xmlns:p14="http://schemas.microsoft.com/office/powerpoint/2010/main" val="499693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1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43130D1-F4C9-61EC-030A-817FAC127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16" y="554145"/>
            <a:ext cx="2365993" cy="11238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F4DEAFD-5134-26A2-62B9-21E080267D17}"/>
              </a:ext>
            </a:extLst>
          </p:cNvPr>
          <p:cNvSpPr txBox="1"/>
          <p:nvPr/>
        </p:nvSpPr>
        <p:spPr>
          <a:xfrm>
            <a:off x="506382" y="1825859"/>
            <a:ext cx="57169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FSP </a:t>
            </a:r>
            <a:r>
              <a:rPr lang="en-AU" dirty="0">
                <a:solidFill>
                  <a:schemeClr val="bg1"/>
                </a:solidFill>
                <a:latin typeface="Lato" panose="020F0502020204030203" pitchFamily="34" charset="0"/>
              </a:rPr>
              <a:t>Training – June 2024 </a:t>
            </a:r>
            <a:endParaRPr lang="en-AU" b="0" i="0" dirty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84200B-F273-E6E1-BD1B-9EEA9F4634CA}"/>
              </a:ext>
            </a:extLst>
          </p:cNvPr>
          <p:cNvSpPr txBox="1"/>
          <p:nvPr/>
        </p:nvSpPr>
        <p:spPr>
          <a:xfrm>
            <a:off x="6096000" y="3115513"/>
            <a:ext cx="6096000" cy="599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endParaRPr lang="en-AU" sz="1200" dirty="0">
              <a:solidFill>
                <a:schemeClr val="bg1"/>
              </a:solidFill>
              <a:effectLst/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en-AU" sz="1200" b="1" dirty="0">
              <a:solidFill>
                <a:schemeClr val="bg1"/>
              </a:solidFill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487C9-D0FA-B4F5-4A06-4D2DB6E41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6564" y="7228897"/>
            <a:ext cx="10515600" cy="4351338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0601AB-91DE-865A-3E41-CA5348A08573}"/>
              </a:ext>
            </a:extLst>
          </p:cNvPr>
          <p:cNvSpPr txBox="1"/>
          <p:nvPr/>
        </p:nvSpPr>
        <p:spPr>
          <a:xfrm>
            <a:off x="6125193" y="1945615"/>
            <a:ext cx="577477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</a:rPr>
              <a:t>Please use FS Alliance inbox not my personal email or Dianne’s personal email to ensure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</a:rPr>
              <a:t>When packages are completed manually please ignore the time out email </a:t>
            </a:r>
          </a:p>
          <a:p>
            <a:endParaRPr lang="en-AU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</a:rPr>
              <a:t>The template for packages that require pre-approval is kept on this </a:t>
            </a:r>
            <a:r>
              <a:rPr lang="en-AU" dirty="0" err="1">
                <a:solidFill>
                  <a:schemeClr val="bg1"/>
                </a:solidFill>
              </a:rPr>
              <a:t>powerpoint</a:t>
            </a:r>
            <a:r>
              <a:rPr lang="en-AU" dirty="0">
                <a:solidFill>
                  <a:schemeClr val="bg1"/>
                </a:solidFill>
              </a:rPr>
              <a:t> which is loaded into SouthSafe</a:t>
            </a:r>
          </a:p>
          <a:p>
            <a:r>
              <a:rPr lang="en-AU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</a:rPr>
              <a:t>Packages with complete information will be processed very quickly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</a:rPr>
              <a:t>Please do not pre book services in case there are delays to processing. We cannot back pay services that have already </a:t>
            </a:r>
            <a:r>
              <a:rPr lang="en-AU" dirty="0" err="1">
                <a:solidFill>
                  <a:schemeClr val="bg1"/>
                </a:solidFill>
              </a:rPr>
              <a:t>occured</a:t>
            </a:r>
            <a:endParaRPr lang="en-A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530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1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43130D1-F4C9-61EC-030A-817FAC127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16" y="554145"/>
            <a:ext cx="2236684" cy="10624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F4DEAFD-5134-26A2-62B9-21E080267D17}"/>
              </a:ext>
            </a:extLst>
          </p:cNvPr>
          <p:cNvSpPr txBox="1"/>
          <p:nvPr/>
        </p:nvSpPr>
        <p:spPr>
          <a:xfrm>
            <a:off x="530177" y="1760949"/>
            <a:ext cx="57169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FSP </a:t>
            </a:r>
            <a:r>
              <a:rPr lang="en-AU" dirty="0">
                <a:solidFill>
                  <a:schemeClr val="bg1"/>
                </a:solidFill>
                <a:latin typeface="Lato" panose="020F0502020204030203" pitchFamily="34" charset="0"/>
              </a:rPr>
              <a:t>Training – June 2024 </a:t>
            </a:r>
            <a:endParaRPr lang="en-AU" b="0" i="0" dirty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84200B-F273-E6E1-BD1B-9EEA9F4634CA}"/>
              </a:ext>
            </a:extLst>
          </p:cNvPr>
          <p:cNvSpPr txBox="1"/>
          <p:nvPr/>
        </p:nvSpPr>
        <p:spPr>
          <a:xfrm>
            <a:off x="6096000" y="3115513"/>
            <a:ext cx="6096000" cy="599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endParaRPr lang="en-AU" sz="1200" dirty="0">
              <a:solidFill>
                <a:schemeClr val="bg1"/>
              </a:solidFill>
              <a:effectLst/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en-AU" sz="1200" b="1" dirty="0">
              <a:solidFill>
                <a:schemeClr val="bg1"/>
              </a:solidFill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487C9-D0FA-B4F5-4A06-4D2DB6E41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6564" y="7228897"/>
            <a:ext cx="10515600" cy="4351338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0601AB-91DE-865A-3E41-CA5348A08573}"/>
              </a:ext>
            </a:extLst>
          </p:cNvPr>
          <p:cNvSpPr txBox="1"/>
          <p:nvPr/>
        </p:nvSpPr>
        <p:spPr>
          <a:xfrm>
            <a:off x="6125193" y="1945615"/>
            <a:ext cx="57747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chemeClr val="bg1"/>
                </a:solidFill>
              </a:rPr>
              <a:t>FSP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</a:rPr>
              <a:t>Located on SouthSafe under Funding – Family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</a:rPr>
              <a:t>Please refer to these before submitting packages</a:t>
            </a:r>
          </a:p>
        </p:txBody>
      </p:sp>
    </p:spTree>
    <p:extLst>
      <p:ext uri="{BB962C8B-B14F-4D97-AF65-F5344CB8AC3E}">
        <p14:creationId xmlns:p14="http://schemas.microsoft.com/office/powerpoint/2010/main" val="29234615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1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43130D1-F4C9-61EC-030A-817FAC127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16" y="554145"/>
            <a:ext cx="2319811" cy="11019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F4DEAFD-5134-26A2-62B9-21E080267D17}"/>
              </a:ext>
            </a:extLst>
          </p:cNvPr>
          <p:cNvSpPr txBox="1"/>
          <p:nvPr/>
        </p:nvSpPr>
        <p:spPr>
          <a:xfrm>
            <a:off x="588028" y="1708655"/>
            <a:ext cx="57169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FSP </a:t>
            </a:r>
            <a:r>
              <a:rPr lang="en-AU" dirty="0">
                <a:solidFill>
                  <a:schemeClr val="bg1"/>
                </a:solidFill>
                <a:latin typeface="Lato" panose="020F0502020204030203" pitchFamily="34" charset="0"/>
              </a:rPr>
              <a:t>Training – June 2024 </a:t>
            </a:r>
            <a:endParaRPr lang="en-AU" b="0" i="0" dirty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84200B-F273-E6E1-BD1B-9EEA9F4634CA}"/>
              </a:ext>
            </a:extLst>
          </p:cNvPr>
          <p:cNvSpPr txBox="1"/>
          <p:nvPr/>
        </p:nvSpPr>
        <p:spPr>
          <a:xfrm>
            <a:off x="6096000" y="3115513"/>
            <a:ext cx="6096000" cy="599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endParaRPr lang="en-AU" sz="1200" dirty="0">
              <a:solidFill>
                <a:schemeClr val="bg1"/>
              </a:solidFill>
              <a:effectLst/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en-AU" sz="1200" b="1" dirty="0">
              <a:solidFill>
                <a:schemeClr val="bg1"/>
              </a:solidFill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487C9-D0FA-B4F5-4A06-4D2DB6E41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6564" y="7228897"/>
            <a:ext cx="10515600" cy="4351338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0601AB-91DE-865A-3E41-CA5348A08573}"/>
              </a:ext>
            </a:extLst>
          </p:cNvPr>
          <p:cNvSpPr txBox="1"/>
          <p:nvPr/>
        </p:nvSpPr>
        <p:spPr>
          <a:xfrm>
            <a:off x="6856979" y="2077987"/>
            <a:ext cx="57747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chemeClr val="bg1"/>
                </a:solidFill>
              </a:rPr>
              <a:t>Questions/Feedback</a:t>
            </a:r>
          </a:p>
        </p:txBody>
      </p:sp>
    </p:spTree>
    <p:extLst>
      <p:ext uri="{BB962C8B-B14F-4D97-AF65-F5344CB8AC3E}">
        <p14:creationId xmlns:p14="http://schemas.microsoft.com/office/powerpoint/2010/main" val="7340485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1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43130D1-F4C9-61EC-030A-817FAC127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16" y="554145"/>
            <a:ext cx="2153557" cy="10229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F4DEAFD-5134-26A2-62B9-21E080267D17}"/>
              </a:ext>
            </a:extLst>
          </p:cNvPr>
          <p:cNvSpPr txBox="1"/>
          <p:nvPr/>
        </p:nvSpPr>
        <p:spPr>
          <a:xfrm>
            <a:off x="530177" y="1644159"/>
            <a:ext cx="57169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FSP </a:t>
            </a:r>
            <a:r>
              <a:rPr lang="en-AU" dirty="0">
                <a:solidFill>
                  <a:schemeClr val="bg1"/>
                </a:solidFill>
                <a:latin typeface="Lato" panose="020F0502020204030203" pitchFamily="34" charset="0"/>
              </a:rPr>
              <a:t>Training – June 2024 </a:t>
            </a:r>
            <a:endParaRPr lang="en-AU" b="0" i="0" dirty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0EEAF3-0FCB-B278-1958-4FF882CB2E64}"/>
              </a:ext>
            </a:extLst>
          </p:cNvPr>
          <p:cNvSpPr txBox="1"/>
          <p:nvPr/>
        </p:nvSpPr>
        <p:spPr>
          <a:xfrm>
            <a:off x="6307080" y="2013491"/>
            <a:ext cx="5884920" cy="1686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35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" panose="02020603050405020304" pitchFamily="18" charset="0"/>
              </a:rPr>
              <a:t>enable families to make positive and enduring change that will increase parenting capacity, improve family functioning and promote the safety, wellbeing and development of their children and young people.</a:t>
            </a:r>
            <a:endParaRPr lang="en-AU" dirty="0">
              <a:solidFill>
                <a:schemeClr val="bg1"/>
              </a:solidFill>
              <a:latin typeface="Lato" panose="020F0502020204030203" pitchFamily="34" charset="0"/>
              <a:ea typeface="Times" panose="02020603050405020304" pitchFamily="18" charset="0"/>
            </a:endParaRPr>
          </a:p>
          <a:p>
            <a:pPr>
              <a:lnSpc>
                <a:spcPts val="1350"/>
              </a:lnSpc>
              <a:spcAft>
                <a:spcPts val="600"/>
              </a:spcAft>
            </a:pPr>
            <a:endParaRPr lang="en-AU" sz="1800" dirty="0">
              <a:solidFill>
                <a:schemeClr val="bg1"/>
              </a:solidFill>
              <a:effectLst/>
              <a:latin typeface="Lato" panose="020F0502020204030203" pitchFamily="34" charset="0"/>
              <a:ea typeface="Times" panose="02020603050405020304" pitchFamily="18" charset="0"/>
            </a:endParaRPr>
          </a:p>
          <a:p>
            <a:pPr marL="285750" indent="-285750">
              <a:lnSpc>
                <a:spcPts val="135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" panose="02020603050405020304" pitchFamily="18" charset="0"/>
              </a:rPr>
              <a:t>provide practical support and services to minimise children, young people and families requiring more intensive intervention.</a:t>
            </a:r>
          </a:p>
        </p:txBody>
      </p:sp>
    </p:spTree>
    <p:extLst>
      <p:ext uri="{BB962C8B-B14F-4D97-AF65-F5344CB8AC3E}">
        <p14:creationId xmlns:p14="http://schemas.microsoft.com/office/powerpoint/2010/main" val="1473900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1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43130D1-F4C9-61EC-030A-817FAC127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16" y="554145"/>
            <a:ext cx="2292102" cy="108874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F4DEAFD-5134-26A2-62B9-21E080267D17}"/>
              </a:ext>
            </a:extLst>
          </p:cNvPr>
          <p:cNvSpPr txBox="1"/>
          <p:nvPr/>
        </p:nvSpPr>
        <p:spPr>
          <a:xfrm>
            <a:off x="530177" y="1727164"/>
            <a:ext cx="57169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FSP </a:t>
            </a:r>
            <a:r>
              <a:rPr lang="en-AU" dirty="0">
                <a:solidFill>
                  <a:schemeClr val="bg1"/>
                </a:solidFill>
                <a:latin typeface="Lato" panose="020F0502020204030203" pitchFamily="34" charset="0"/>
              </a:rPr>
              <a:t>Training – June 2024 </a:t>
            </a:r>
            <a:endParaRPr lang="en-AU" b="0" i="0" dirty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47E1AE-318F-C67C-F921-A46E18FD8A82}"/>
              </a:ext>
            </a:extLst>
          </p:cNvPr>
          <p:cNvSpPr txBox="1"/>
          <p:nvPr/>
        </p:nvSpPr>
        <p:spPr>
          <a:xfrm>
            <a:off x="6384021" y="2198157"/>
            <a:ext cx="5368955" cy="1250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35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" panose="02020603050405020304" pitchFamily="18" charset="0"/>
              </a:rPr>
              <a:t>Ensure consistency of packages across the alliance and that all relevant paperwork is present for acquittals and auditing</a:t>
            </a:r>
          </a:p>
          <a:p>
            <a:pPr marL="285750" indent="-285750">
              <a:lnSpc>
                <a:spcPts val="135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</a:rPr>
              <a:t>It is the role of the team leader/program manager to approve packages and discuss options for your client </a:t>
            </a:r>
          </a:p>
        </p:txBody>
      </p:sp>
    </p:spTree>
    <p:extLst>
      <p:ext uri="{BB962C8B-B14F-4D97-AF65-F5344CB8AC3E}">
        <p14:creationId xmlns:p14="http://schemas.microsoft.com/office/powerpoint/2010/main" val="7416901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31793-2ECF-2B34-C8E1-F66929B1B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213" y="825512"/>
            <a:ext cx="10909640" cy="12493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000" kern="1200" dirty="0">
                <a:solidFill>
                  <a:schemeClr val="tx1"/>
                </a:solidFill>
                <a:latin typeface="Lato" panose="020F0502020204030203" pitchFamily="34" charset="0"/>
              </a:rPr>
              <a:t>Flexible Support Packages </a:t>
            </a:r>
          </a:p>
        </p:txBody>
      </p:sp>
      <p:sp>
        <p:nvSpPr>
          <p:cNvPr id="29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1F79299-2EBD-DCD6-9DD6-7634F52C01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778122"/>
              </p:ext>
            </p:extLst>
          </p:nvPr>
        </p:nvGraphicFramePr>
        <p:xfrm>
          <a:off x="320040" y="2900418"/>
          <a:ext cx="11548871" cy="3052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7520">
                  <a:extLst>
                    <a:ext uri="{9D8B030D-6E8A-4147-A177-3AD203B41FA5}">
                      <a16:colId xmlns:a16="http://schemas.microsoft.com/office/drawing/2014/main" val="132634316"/>
                    </a:ext>
                  </a:extLst>
                </a:gridCol>
                <a:gridCol w="5881351">
                  <a:extLst>
                    <a:ext uri="{9D8B030D-6E8A-4147-A177-3AD203B41FA5}">
                      <a16:colId xmlns:a16="http://schemas.microsoft.com/office/drawing/2014/main" val="2776140465"/>
                    </a:ext>
                  </a:extLst>
                </a:gridCol>
              </a:tblGrid>
              <a:tr h="3716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Package amount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40" marR="137740" marT="0" marB="0">
                    <a:solidFill>
                      <a:srgbClr val="A3DA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Approval level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40" marR="137740" marT="0" marB="0">
                    <a:solidFill>
                      <a:srgbClr val="A3DA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90300"/>
                  </a:ext>
                </a:extLst>
              </a:tr>
              <a:tr h="3716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Up to $1162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40" marR="137740" marT="0" marB="0">
                    <a:solidFill>
                      <a:srgbClr val="A3DA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Team Leader </a:t>
                      </a:r>
                      <a:endParaRPr lang="en-AU" sz="16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40" marR="137740" marT="0" marB="0">
                    <a:solidFill>
                      <a:srgbClr val="A3DA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005006"/>
                  </a:ext>
                </a:extLst>
              </a:tr>
              <a:tr h="3716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Between 1162 and $1500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40" marR="137740" marT="0" marB="0">
                    <a:solidFill>
                      <a:srgbClr val="A3DA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Program Manager</a:t>
                      </a:r>
                      <a:endParaRPr lang="en-AU" sz="160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40" marR="137740" marT="0" marB="0">
                    <a:solidFill>
                      <a:srgbClr val="A3DA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134070"/>
                  </a:ext>
                </a:extLst>
              </a:tr>
              <a:tr h="193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Greater than $1500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40" marR="137740" marT="0" marB="0">
                    <a:solidFill>
                      <a:srgbClr val="A3DA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Program Manager  + Alliance deputy chair (alliance facilitator to request deputy chair approval) </a:t>
                      </a:r>
                    </a:p>
                    <a:p>
                      <a:pPr marL="342900" lvl="0" indent="-342900">
                        <a:lnSpc>
                          <a:spcPts val="1350"/>
                        </a:lnSpc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Please note these packages may have delays due</a:t>
                      </a:r>
                    </a:p>
                    <a:p>
                      <a:pPr marL="0" lvl="0" indent="0">
                        <a:lnSpc>
                          <a:spcPts val="1350"/>
                        </a:lnSpc>
                        <a:spcAft>
                          <a:spcPts val="2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 to additional approval required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7740" marR="137740" marT="0" marB="0">
                    <a:solidFill>
                      <a:srgbClr val="A3DA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662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D7DA9BE-26EB-B821-AA3C-A2828D02E7C8}"/>
              </a:ext>
            </a:extLst>
          </p:cNvPr>
          <p:cNvSpPr txBox="1"/>
          <p:nvPr/>
        </p:nvSpPr>
        <p:spPr>
          <a:xfrm>
            <a:off x="236150" y="5591039"/>
            <a:ext cx="10568870" cy="992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AU" sz="14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Packages to support </a:t>
            </a:r>
            <a:r>
              <a:rPr lang="en-AU" sz="1400" u="sng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assessments only up to $2500</a:t>
            </a:r>
            <a:r>
              <a:rPr lang="en-AU" sz="14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approval by agency Program Manager. Assessments greater than $2500 require program manager + deputy chair approval.</a:t>
            </a:r>
            <a:endParaRPr lang="en-AU" sz="1400" dirty="0"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761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1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43130D1-F4C9-61EC-030A-817FAC127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17" y="554145"/>
            <a:ext cx="2236252" cy="10622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F4DEAFD-5134-26A2-62B9-21E080267D17}"/>
              </a:ext>
            </a:extLst>
          </p:cNvPr>
          <p:cNvSpPr txBox="1"/>
          <p:nvPr/>
        </p:nvSpPr>
        <p:spPr>
          <a:xfrm>
            <a:off x="510839" y="1711257"/>
            <a:ext cx="57169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FSP </a:t>
            </a:r>
            <a:r>
              <a:rPr lang="en-AU" dirty="0">
                <a:solidFill>
                  <a:schemeClr val="bg1"/>
                </a:solidFill>
                <a:latin typeface="Lato" panose="020F0502020204030203" pitchFamily="34" charset="0"/>
              </a:rPr>
              <a:t>Training – June 2024 </a:t>
            </a:r>
            <a:endParaRPr lang="en-AU" b="0" i="0" dirty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B0B0433-B5BE-BC40-9E08-129EE3D2A9E3}"/>
              </a:ext>
            </a:extLst>
          </p:cNvPr>
          <p:cNvGrpSpPr/>
          <p:nvPr/>
        </p:nvGrpSpPr>
        <p:grpSpPr>
          <a:xfrm>
            <a:off x="6348756" y="1450401"/>
            <a:ext cx="1828800" cy="1126180"/>
            <a:chOff x="206573" y="844635"/>
            <a:chExt cx="1828800" cy="1126180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D0BD1B3D-3549-7621-7D83-9F33859D02AB}"/>
                </a:ext>
              </a:extLst>
            </p:cNvPr>
            <p:cNvSpPr/>
            <p:nvPr/>
          </p:nvSpPr>
          <p:spPr>
            <a:xfrm>
              <a:off x="206573" y="844635"/>
              <a:ext cx="1828800" cy="1126180"/>
            </a:xfrm>
            <a:prstGeom prst="roundRect">
              <a:avLst/>
            </a:prstGeom>
            <a:solidFill>
              <a:srgbClr val="A3DAD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: Rounded Corners 4">
              <a:extLst>
                <a:ext uri="{FF2B5EF4-FFF2-40B4-BE49-F238E27FC236}">
                  <a16:creationId xmlns:a16="http://schemas.microsoft.com/office/drawing/2014/main" id="{5521E396-3C40-4A66-F728-78F68998D417}"/>
                </a:ext>
              </a:extLst>
            </p:cNvPr>
            <p:cNvSpPr txBox="1"/>
            <p:nvPr/>
          </p:nvSpPr>
          <p:spPr>
            <a:xfrm>
              <a:off x="261549" y="899611"/>
              <a:ext cx="1718848" cy="10162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1100" kern="1200" dirty="0">
                  <a:solidFill>
                    <a:schemeClr val="bg1"/>
                  </a:solidFill>
                </a:rPr>
                <a:t>Forward confirmation ema</a:t>
              </a:r>
              <a:r>
                <a:rPr lang="en-AU" sz="1100" dirty="0">
                  <a:solidFill>
                    <a:schemeClr val="bg1"/>
                  </a:solidFill>
                </a:rPr>
                <a:t>il containing package ID </a:t>
              </a:r>
              <a:endParaRPr lang="en-AU" sz="11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EC6412F-CFE3-BF72-920A-DCC026996FE6}"/>
              </a:ext>
            </a:extLst>
          </p:cNvPr>
          <p:cNvGrpSpPr/>
          <p:nvPr/>
        </p:nvGrpSpPr>
        <p:grpSpPr>
          <a:xfrm>
            <a:off x="8297910" y="1450401"/>
            <a:ext cx="1828800" cy="1126180"/>
            <a:chOff x="2133600" y="844635"/>
            <a:chExt cx="1828800" cy="112618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258B2E3F-F6CA-2313-2CC7-162404480CDB}"/>
                </a:ext>
              </a:extLst>
            </p:cNvPr>
            <p:cNvSpPr/>
            <p:nvPr/>
          </p:nvSpPr>
          <p:spPr>
            <a:xfrm>
              <a:off x="2133600" y="844635"/>
              <a:ext cx="1828800" cy="1126180"/>
            </a:xfrm>
            <a:prstGeom prst="roundRect">
              <a:avLst/>
            </a:prstGeom>
            <a:solidFill>
              <a:srgbClr val="A3DAD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: Rounded Corners 6">
              <a:extLst>
                <a:ext uri="{FF2B5EF4-FFF2-40B4-BE49-F238E27FC236}">
                  <a16:creationId xmlns:a16="http://schemas.microsoft.com/office/drawing/2014/main" id="{B3B37129-09E7-C127-AFA5-4C76520959F0}"/>
                </a:ext>
              </a:extLst>
            </p:cNvPr>
            <p:cNvSpPr txBox="1"/>
            <p:nvPr/>
          </p:nvSpPr>
          <p:spPr>
            <a:xfrm>
              <a:off x="2188576" y="899611"/>
              <a:ext cx="1718848" cy="10162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1100" kern="1200" dirty="0">
                  <a:solidFill>
                    <a:schemeClr val="bg1"/>
                  </a:solidFill>
                </a:rPr>
                <a:t>Attach consent and </a:t>
              </a:r>
              <a:r>
                <a:rPr lang="en-AU" sz="1100" dirty="0">
                  <a:solidFill>
                    <a:schemeClr val="bg1"/>
                  </a:solidFill>
                </a:rPr>
                <a:t>invoice</a:t>
              </a:r>
              <a:endParaRPr lang="en-AU" sz="11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A063B791-8B09-0213-29F9-A645359718FE}"/>
              </a:ext>
            </a:extLst>
          </p:cNvPr>
          <p:cNvGrpSpPr/>
          <p:nvPr/>
        </p:nvGrpSpPr>
        <p:grpSpPr>
          <a:xfrm>
            <a:off x="10247064" y="1450401"/>
            <a:ext cx="1828800" cy="1126180"/>
            <a:chOff x="4060626" y="844635"/>
            <a:chExt cx="1828800" cy="112618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FDBAA53E-A16D-0192-1BED-A06B4C4D7552}"/>
                </a:ext>
              </a:extLst>
            </p:cNvPr>
            <p:cNvSpPr/>
            <p:nvPr/>
          </p:nvSpPr>
          <p:spPr>
            <a:xfrm>
              <a:off x="4060626" y="844635"/>
              <a:ext cx="1828800" cy="1126180"/>
            </a:xfrm>
            <a:prstGeom prst="roundRect">
              <a:avLst/>
            </a:prstGeom>
            <a:solidFill>
              <a:srgbClr val="A3DAD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8" name="Rectangle: Rounded Corners 8">
              <a:extLst>
                <a:ext uri="{FF2B5EF4-FFF2-40B4-BE49-F238E27FC236}">
                  <a16:creationId xmlns:a16="http://schemas.microsoft.com/office/drawing/2014/main" id="{A104BF39-6FFC-0045-F7B5-AB70DA1E9D7C}"/>
                </a:ext>
              </a:extLst>
            </p:cNvPr>
            <p:cNvSpPr txBox="1"/>
            <p:nvPr/>
          </p:nvSpPr>
          <p:spPr>
            <a:xfrm>
              <a:off x="4115602" y="899611"/>
              <a:ext cx="1718848" cy="10162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1100" dirty="0">
                  <a:solidFill>
                    <a:schemeClr val="bg1"/>
                  </a:solidFill>
                </a:rPr>
                <a:t>C</a:t>
              </a:r>
              <a:r>
                <a:rPr lang="en-AU" sz="1100" kern="1200" dirty="0">
                  <a:solidFill>
                    <a:schemeClr val="bg1"/>
                  </a:solidFill>
                </a:rPr>
                <a:t>opy in your team leader 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DE84200B-F273-E6E1-BD1B-9EEA9F4634CA}"/>
              </a:ext>
            </a:extLst>
          </p:cNvPr>
          <p:cNvSpPr txBox="1"/>
          <p:nvPr/>
        </p:nvSpPr>
        <p:spPr>
          <a:xfrm>
            <a:off x="6096000" y="3115513"/>
            <a:ext cx="6096000" cy="2818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AU" sz="12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NB: Please do not have the company email the invoice directly, please attach with your confirmation email to decrease admin time matching the correct packages. </a:t>
            </a:r>
            <a:endParaRPr lang="en-AU" sz="1200" dirty="0">
              <a:solidFill>
                <a:schemeClr val="bg1"/>
              </a:solidFill>
              <a:effectLst/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12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Alternatively, if an item is being purchased online and can be paid for by credit card a link to the item for purchase can be provided. In this instance, a tax invoice is not required</a:t>
            </a:r>
            <a:r>
              <a:rPr lang="en-AU" sz="12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one will be generated upon purchase. </a:t>
            </a:r>
            <a:endParaRPr lang="en-AU" sz="12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AU" sz="1200" b="1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NB: If your team leader or manager is on leave, please submit the TL or manager who is acting in their position in order to avoid approval delays/having to re-submit.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12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This invoice</a:t>
            </a:r>
            <a:r>
              <a:rPr lang="en-AU" sz="12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 must be contain the correct amount of the item or service requested. Invoices made out to clients or to other agencies cannot be accepted and will result in a delay in processing applications 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en-AU" sz="1200" b="1" dirty="0">
              <a:solidFill>
                <a:schemeClr val="bg1"/>
              </a:solidFill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09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1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43130D1-F4C9-61EC-030A-817FAC127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16" y="554145"/>
            <a:ext cx="2541484" cy="120720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F4DEAFD-5134-26A2-62B9-21E080267D17}"/>
              </a:ext>
            </a:extLst>
          </p:cNvPr>
          <p:cNvSpPr txBox="1"/>
          <p:nvPr/>
        </p:nvSpPr>
        <p:spPr>
          <a:xfrm>
            <a:off x="566459" y="1872698"/>
            <a:ext cx="57169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FSP </a:t>
            </a:r>
            <a:r>
              <a:rPr lang="en-AU" dirty="0">
                <a:solidFill>
                  <a:schemeClr val="bg1"/>
                </a:solidFill>
                <a:latin typeface="Lato" panose="020F0502020204030203" pitchFamily="34" charset="0"/>
              </a:rPr>
              <a:t>Training – June 2024 </a:t>
            </a:r>
            <a:endParaRPr lang="en-AU" b="0" i="0" dirty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B0B0433-B5BE-BC40-9E08-129EE3D2A9E3}"/>
              </a:ext>
            </a:extLst>
          </p:cNvPr>
          <p:cNvGrpSpPr/>
          <p:nvPr/>
        </p:nvGrpSpPr>
        <p:grpSpPr>
          <a:xfrm>
            <a:off x="6348756" y="1450401"/>
            <a:ext cx="1828800" cy="1126180"/>
            <a:chOff x="206573" y="844635"/>
            <a:chExt cx="1828800" cy="1126180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D0BD1B3D-3549-7621-7D83-9F33859D02AB}"/>
                </a:ext>
              </a:extLst>
            </p:cNvPr>
            <p:cNvSpPr/>
            <p:nvPr/>
          </p:nvSpPr>
          <p:spPr>
            <a:xfrm>
              <a:off x="206573" y="844635"/>
              <a:ext cx="1828800" cy="1126180"/>
            </a:xfrm>
            <a:prstGeom prst="roundRect">
              <a:avLst/>
            </a:prstGeom>
            <a:solidFill>
              <a:srgbClr val="A3DAD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: Rounded Corners 4">
              <a:extLst>
                <a:ext uri="{FF2B5EF4-FFF2-40B4-BE49-F238E27FC236}">
                  <a16:creationId xmlns:a16="http://schemas.microsoft.com/office/drawing/2014/main" id="{5521E396-3C40-4A66-F728-78F68998D417}"/>
                </a:ext>
              </a:extLst>
            </p:cNvPr>
            <p:cNvSpPr txBox="1"/>
            <p:nvPr/>
          </p:nvSpPr>
          <p:spPr>
            <a:xfrm>
              <a:off x="261549" y="899611"/>
              <a:ext cx="1718848" cy="10162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1100" kern="1200" dirty="0">
                  <a:solidFill>
                    <a:schemeClr val="bg1"/>
                  </a:solidFill>
                </a:rPr>
                <a:t>Forward confirmation ema</a:t>
              </a:r>
              <a:r>
                <a:rPr lang="en-AU" sz="1100" dirty="0">
                  <a:solidFill>
                    <a:schemeClr val="bg1"/>
                  </a:solidFill>
                </a:rPr>
                <a:t>il containing package ID </a:t>
              </a:r>
              <a:endParaRPr lang="en-AU" sz="11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EC6412F-CFE3-BF72-920A-DCC026996FE6}"/>
              </a:ext>
            </a:extLst>
          </p:cNvPr>
          <p:cNvGrpSpPr/>
          <p:nvPr/>
        </p:nvGrpSpPr>
        <p:grpSpPr>
          <a:xfrm>
            <a:off x="8297910" y="1450401"/>
            <a:ext cx="1828800" cy="1126180"/>
            <a:chOff x="2133600" y="844635"/>
            <a:chExt cx="1828800" cy="112618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258B2E3F-F6CA-2313-2CC7-162404480CDB}"/>
                </a:ext>
              </a:extLst>
            </p:cNvPr>
            <p:cNvSpPr/>
            <p:nvPr/>
          </p:nvSpPr>
          <p:spPr>
            <a:xfrm>
              <a:off x="2133600" y="844635"/>
              <a:ext cx="1828800" cy="1126180"/>
            </a:xfrm>
            <a:prstGeom prst="roundRect">
              <a:avLst/>
            </a:prstGeom>
            <a:solidFill>
              <a:srgbClr val="A3DAD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: Rounded Corners 6">
              <a:extLst>
                <a:ext uri="{FF2B5EF4-FFF2-40B4-BE49-F238E27FC236}">
                  <a16:creationId xmlns:a16="http://schemas.microsoft.com/office/drawing/2014/main" id="{B3B37129-09E7-C127-AFA5-4C76520959F0}"/>
                </a:ext>
              </a:extLst>
            </p:cNvPr>
            <p:cNvSpPr txBox="1"/>
            <p:nvPr/>
          </p:nvSpPr>
          <p:spPr>
            <a:xfrm>
              <a:off x="2188576" y="899611"/>
              <a:ext cx="1718848" cy="10162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1100" kern="1200" dirty="0">
                  <a:solidFill>
                    <a:schemeClr val="bg1"/>
                  </a:solidFill>
                </a:rPr>
                <a:t>Attach consent and </a:t>
              </a:r>
              <a:r>
                <a:rPr lang="en-AU" sz="1100" dirty="0">
                  <a:solidFill>
                    <a:schemeClr val="bg1"/>
                  </a:solidFill>
                </a:rPr>
                <a:t>invoice</a:t>
              </a:r>
              <a:endParaRPr lang="en-AU" sz="11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A063B791-8B09-0213-29F9-A645359718FE}"/>
              </a:ext>
            </a:extLst>
          </p:cNvPr>
          <p:cNvGrpSpPr/>
          <p:nvPr/>
        </p:nvGrpSpPr>
        <p:grpSpPr>
          <a:xfrm>
            <a:off x="10247064" y="1450401"/>
            <a:ext cx="1828800" cy="1126180"/>
            <a:chOff x="4060626" y="844635"/>
            <a:chExt cx="1828800" cy="112618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FDBAA53E-A16D-0192-1BED-A06B4C4D7552}"/>
                </a:ext>
              </a:extLst>
            </p:cNvPr>
            <p:cNvSpPr/>
            <p:nvPr/>
          </p:nvSpPr>
          <p:spPr>
            <a:xfrm>
              <a:off x="4060626" y="844635"/>
              <a:ext cx="1828800" cy="1126180"/>
            </a:xfrm>
            <a:prstGeom prst="roundRect">
              <a:avLst/>
            </a:prstGeom>
            <a:solidFill>
              <a:srgbClr val="A3DAD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8" name="Rectangle: Rounded Corners 8">
              <a:extLst>
                <a:ext uri="{FF2B5EF4-FFF2-40B4-BE49-F238E27FC236}">
                  <a16:creationId xmlns:a16="http://schemas.microsoft.com/office/drawing/2014/main" id="{A104BF39-6FFC-0045-F7B5-AB70DA1E9D7C}"/>
                </a:ext>
              </a:extLst>
            </p:cNvPr>
            <p:cNvSpPr txBox="1"/>
            <p:nvPr/>
          </p:nvSpPr>
          <p:spPr>
            <a:xfrm>
              <a:off x="4115602" y="899611"/>
              <a:ext cx="1718848" cy="10162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1100" dirty="0">
                  <a:solidFill>
                    <a:schemeClr val="bg1"/>
                  </a:solidFill>
                </a:rPr>
                <a:t>C</a:t>
              </a:r>
              <a:r>
                <a:rPr lang="en-AU" sz="1100" kern="1200" dirty="0">
                  <a:solidFill>
                    <a:schemeClr val="bg1"/>
                  </a:solidFill>
                </a:rPr>
                <a:t>opy in your team leader 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DE84200B-F273-E6E1-BD1B-9EEA9F4634CA}"/>
              </a:ext>
            </a:extLst>
          </p:cNvPr>
          <p:cNvSpPr txBox="1"/>
          <p:nvPr/>
        </p:nvSpPr>
        <p:spPr>
          <a:xfrm>
            <a:off x="6096000" y="3115513"/>
            <a:ext cx="6096000" cy="3660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AU" sz="12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NB: Please do not have the company email the invoice directly, please attach with your confirmation email to decrease admin time matching the correct packages. </a:t>
            </a:r>
            <a:endParaRPr lang="en-AU" sz="1200" dirty="0">
              <a:solidFill>
                <a:schemeClr val="bg1"/>
              </a:solidFill>
              <a:effectLst/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12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Alternatively, if an item is being purchased online and can be paid for by credit card a link to the item for purchase can be provided. In this instance, a tax invoice is not required</a:t>
            </a:r>
            <a:r>
              <a:rPr lang="en-AU" sz="1200" dirty="0">
                <a:solidFill>
                  <a:schemeClr val="bg1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one will be generated upon purchase. </a:t>
            </a:r>
            <a:endParaRPr lang="en-AU" sz="12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AU" sz="1200" b="1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NB: If your team leader or manager is on leave, please submit the TL or manager who is acting in their position in order to avoid approval delays/having to re-submit.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12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This invoice</a:t>
            </a:r>
            <a:r>
              <a:rPr lang="en-AU" sz="12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 must be contain the correct amount of the item or service requested. Invoices made out to clients or to other agencies cannot be accepted and will result in a delay in processing applications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1200" b="1" u="sng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Pa</a:t>
            </a:r>
            <a:r>
              <a:rPr lang="en-AU" sz="1200" b="1" u="sng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ckages that do not contain correct information will not be processed until the Tuesday after all of the information has been received </a:t>
            </a:r>
            <a:endParaRPr lang="en-AU" sz="1200" b="1" dirty="0">
              <a:solidFill>
                <a:schemeClr val="bg1"/>
              </a:solidFill>
              <a:effectLst/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AU" sz="1200" dirty="0">
              <a:solidFill>
                <a:schemeClr val="bg1"/>
              </a:solidFill>
              <a:effectLst/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en-AU" sz="1200" b="1" dirty="0">
              <a:solidFill>
                <a:schemeClr val="bg1"/>
              </a:solidFill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0530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1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43130D1-F4C9-61EC-030A-817FAC127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16" y="554145"/>
            <a:ext cx="2384466" cy="113262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F4DEAFD-5134-26A2-62B9-21E080267D17}"/>
              </a:ext>
            </a:extLst>
          </p:cNvPr>
          <p:cNvSpPr txBox="1"/>
          <p:nvPr/>
        </p:nvSpPr>
        <p:spPr>
          <a:xfrm>
            <a:off x="530177" y="1804248"/>
            <a:ext cx="57169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FSP </a:t>
            </a:r>
            <a:r>
              <a:rPr lang="en-AU" dirty="0">
                <a:solidFill>
                  <a:schemeClr val="bg1"/>
                </a:solidFill>
                <a:latin typeface="Lato" panose="020F0502020204030203" pitchFamily="34" charset="0"/>
              </a:rPr>
              <a:t>Training </a:t>
            </a:r>
            <a:r>
              <a:rPr lang="en-AU">
                <a:solidFill>
                  <a:schemeClr val="bg1"/>
                </a:solidFill>
                <a:latin typeface="Lato" panose="020F0502020204030203" pitchFamily="34" charset="0"/>
              </a:rPr>
              <a:t>– September </a:t>
            </a:r>
            <a:r>
              <a:rPr lang="en-AU" dirty="0">
                <a:solidFill>
                  <a:schemeClr val="bg1"/>
                </a:solidFill>
                <a:latin typeface="Lato" panose="020F0502020204030203" pitchFamily="34" charset="0"/>
              </a:rPr>
              <a:t>2024 </a:t>
            </a:r>
            <a:endParaRPr lang="en-AU" b="0" i="0" dirty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84200B-F273-E6E1-BD1B-9EEA9F4634CA}"/>
              </a:ext>
            </a:extLst>
          </p:cNvPr>
          <p:cNvSpPr txBox="1"/>
          <p:nvPr/>
        </p:nvSpPr>
        <p:spPr>
          <a:xfrm>
            <a:off x="6096000" y="3115513"/>
            <a:ext cx="6096000" cy="599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endParaRPr lang="en-AU" sz="1200" dirty="0">
              <a:solidFill>
                <a:schemeClr val="bg1"/>
              </a:solidFill>
              <a:effectLst/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en-AU" sz="1200" b="1" dirty="0">
              <a:solidFill>
                <a:schemeClr val="bg1"/>
              </a:solidFill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725C32A-FF01-35A3-7384-24100F9146DC}"/>
              </a:ext>
            </a:extLst>
          </p:cNvPr>
          <p:cNvSpPr/>
          <p:nvPr/>
        </p:nvSpPr>
        <p:spPr>
          <a:xfrm rot="5400000">
            <a:off x="6190363" y="2124109"/>
            <a:ext cx="1698008" cy="205149"/>
          </a:xfrm>
          <a:prstGeom prst="rect">
            <a:avLst/>
          </a:prstGeom>
          <a:solidFill>
            <a:schemeClr val="tx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20B83E0-7623-A3E8-90F2-0146D87C260D}"/>
              </a:ext>
            </a:extLst>
          </p:cNvPr>
          <p:cNvGrpSpPr/>
          <p:nvPr/>
        </p:nvGrpSpPr>
        <p:grpSpPr>
          <a:xfrm>
            <a:off x="6577698" y="1035595"/>
            <a:ext cx="2279433" cy="1367660"/>
            <a:chOff x="891785" y="2849"/>
            <a:chExt cx="2279433" cy="1367660"/>
          </a:xfrm>
        </p:grpSpPr>
        <p:sp>
          <p:nvSpPr>
            <p:cNvPr id="83" name="Rectangle: Rounded Corners 82">
              <a:extLst>
                <a:ext uri="{FF2B5EF4-FFF2-40B4-BE49-F238E27FC236}">
                  <a16:creationId xmlns:a16="http://schemas.microsoft.com/office/drawing/2014/main" id="{EC6DBFEC-34EC-8600-7F36-39FEC94D4750}"/>
                </a:ext>
              </a:extLst>
            </p:cNvPr>
            <p:cNvSpPr/>
            <p:nvPr/>
          </p:nvSpPr>
          <p:spPr>
            <a:xfrm>
              <a:off x="891785" y="2849"/>
              <a:ext cx="2279433" cy="1367660"/>
            </a:xfrm>
            <a:prstGeom prst="roundRect">
              <a:avLst>
                <a:gd name="adj" fmla="val 10000"/>
              </a:avLst>
            </a:prstGeom>
            <a:solidFill>
              <a:srgbClr val="A3DAD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84" name="Rectangle: Rounded Corners 5">
              <a:extLst>
                <a:ext uri="{FF2B5EF4-FFF2-40B4-BE49-F238E27FC236}">
                  <a16:creationId xmlns:a16="http://schemas.microsoft.com/office/drawing/2014/main" id="{2A58281E-E505-1B7F-3607-2B617E9767EB}"/>
                </a:ext>
              </a:extLst>
            </p:cNvPr>
            <p:cNvSpPr txBox="1"/>
            <p:nvPr/>
          </p:nvSpPr>
          <p:spPr>
            <a:xfrm>
              <a:off x="931842" y="42906"/>
              <a:ext cx="2199319" cy="1287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1100" b="0" kern="1200" dirty="0">
                  <a:solidFill>
                    <a:schemeClr val="bg1"/>
                  </a:solidFill>
                  <a:effectLst/>
                  <a:latin typeface="Lato" panose="020F0502020204030203" pitchFamily="34" charset="0"/>
                </a:rPr>
                <a:t>Flexible Package Applications (including all checklist documents) are to be sent to FS Alliance Inbox, </a:t>
              </a:r>
              <a:r>
                <a:rPr lang="en-AU" sz="1100" b="0" u="sng" kern="1200" dirty="0">
                  <a:solidFill>
                    <a:schemeClr val="bg1"/>
                  </a:solidFill>
                  <a:effectLst/>
                  <a:latin typeface="Lato" panose="020F0502020204030203" pitchFamily="34" charset="0"/>
                </a:rPr>
                <a:t>fsalliance.bpa.@anglicarevic.org.au</a:t>
              </a:r>
              <a:r>
                <a:rPr lang="en-AU" sz="1100" b="0" kern="1200" dirty="0">
                  <a:solidFill>
                    <a:schemeClr val="bg1"/>
                  </a:solidFill>
                  <a:effectLst/>
                  <a:latin typeface="Lato" panose="020F0502020204030203" pitchFamily="34" charset="0"/>
                </a:rPr>
                <a:t> by COB Monday.</a:t>
              </a:r>
              <a:endParaRPr lang="en-AU" sz="11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45FA3A42-8313-9566-CB79-A0C589D442B0}"/>
              </a:ext>
            </a:extLst>
          </p:cNvPr>
          <p:cNvSpPr/>
          <p:nvPr/>
        </p:nvSpPr>
        <p:spPr>
          <a:xfrm rot="5400000">
            <a:off x="6190363" y="3833684"/>
            <a:ext cx="1698008" cy="205149"/>
          </a:xfrm>
          <a:prstGeom prst="rect">
            <a:avLst/>
          </a:prstGeom>
          <a:solidFill>
            <a:schemeClr val="tx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4ED9CD71-BB65-F7BB-557E-57ED46161956}"/>
              </a:ext>
            </a:extLst>
          </p:cNvPr>
          <p:cNvGrpSpPr/>
          <p:nvPr/>
        </p:nvGrpSpPr>
        <p:grpSpPr>
          <a:xfrm>
            <a:off x="6577698" y="2745170"/>
            <a:ext cx="2279433" cy="1367660"/>
            <a:chOff x="891785" y="1712424"/>
            <a:chExt cx="2279433" cy="1367660"/>
          </a:xfrm>
        </p:grpSpPr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BE190B6F-4BF6-4C4C-4B50-9768DC72A69E}"/>
                </a:ext>
              </a:extLst>
            </p:cNvPr>
            <p:cNvSpPr/>
            <p:nvPr/>
          </p:nvSpPr>
          <p:spPr>
            <a:xfrm>
              <a:off x="891785" y="1712424"/>
              <a:ext cx="2279433" cy="1367660"/>
            </a:xfrm>
            <a:prstGeom prst="roundRect">
              <a:avLst>
                <a:gd name="adj" fmla="val 10000"/>
              </a:avLst>
            </a:prstGeom>
            <a:solidFill>
              <a:srgbClr val="A3DAD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82" name="Rectangle: Rounded Corners 8">
              <a:extLst>
                <a:ext uri="{FF2B5EF4-FFF2-40B4-BE49-F238E27FC236}">
                  <a16:creationId xmlns:a16="http://schemas.microsoft.com/office/drawing/2014/main" id="{131C44DD-C571-5D8F-B999-E41E93D061C7}"/>
                </a:ext>
              </a:extLst>
            </p:cNvPr>
            <p:cNvSpPr txBox="1"/>
            <p:nvPr/>
          </p:nvSpPr>
          <p:spPr>
            <a:xfrm>
              <a:off x="931842" y="1752481"/>
              <a:ext cx="2199319" cy="1287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Symbol" panose="05050102010706020507" pitchFamily="18" charset="2"/>
                <a:buNone/>
              </a:pPr>
              <a:r>
                <a:rPr lang="en-AU" sz="1100" b="0" kern="1200" dirty="0">
                  <a:solidFill>
                    <a:schemeClr val="bg1"/>
                  </a:solidFill>
                  <a:effectLst/>
                  <a:latin typeface="Lato" panose="020F0502020204030203" pitchFamily="34" charset="0"/>
                </a:rPr>
                <a:t>Partnership Facilitator will review applications; for both completeness of required documentation and appropriateness for access to Flexible Funding (against the Guidelines) by COB Tuesday, </a:t>
              </a:r>
              <a:endParaRPr lang="en-AU" sz="11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D3C59825-1B8C-BC67-A432-5139B78B5320}"/>
              </a:ext>
            </a:extLst>
          </p:cNvPr>
          <p:cNvSpPr/>
          <p:nvPr/>
        </p:nvSpPr>
        <p:spPr>
          <a:xfrm>
            <a:off x="7045151" y="4688472"/>
            <a:ext cx="3020080" cy="205149"/>
          </a:xfrm>
          <a:prstGeom prst="rect">
            <a:avLst/>
          </a:prstGeom>
          <a:solidFill>
            <a:schemeClr val="tx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3C62B1B6-F280-EACF-AE8A-1054B77D2E26}"/>
              </a:ext>
            </a:extLst>
          </p:cNvPr>
          <p:cNvGrpSpPr/>
          <p:nvPr/>
        </p:nvGrpSpPr>
        <p:grpSpPr>
          <a:xfrm>
            <a:off x="6577698" y="4454745"/>
            <a:ext cx="2279433" cy="1367660"/>
            <a:chOff x="891785" y="3421999"/>
            <a:chExt cx="2279433" cy="1367660"/>
          </a:xfrm>
        </p:grpSpPr>
        <p:sp>
          <p:nvSpPr>
            <p:cNvPr id="79" name="Rectangle: Rounded Corners 78">
              <a:extLst>
                <a:ext uri="{FF2B5EF4-FFF2-40B4-BE49-F238E27FC236}">
                  <a16:creationId xmlns:a16="http://schemas.microsoft.com/office/drawing/2014/main" id="{E1EC3711-99FC-615C-CAE4-E8243EE3483B}"/>
                </a:ext>
              </a:extLst>
            </p:cNvPr>
            <p:cNvSpPr/>
            <p:nvPr/>
          </p:nvSpPr>
          <p:spPr>
            <a:xfrm>
              <a:off x="891785" y="3421999"/>
              <a:ext cx="2279433" cy="1367660"/>
            </a:xfrm>
            <a:prstGeom prst="roundRect">
              <a:avLst>
                <a:gd name="adj" fmla="val 10000"/>
              </a:avLst>
            </a:prstGeom>
            <a:solidFill>
              <a:srgbClr val="A3DAD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80" name="Rectangle: Rounded Corners 11">
              <a:extLst>
                <a:ext uri="{FF2B5EF4-FFF2-40B4-BE49-F238E27FC236}">
                  <a16:creationId xmlns:a16="http://schemas.microsoft.com/office/drawing/2014/main" id="{27B058CF-7DF4-0A01-B3B8-4BF35243BB29}"/>
                </a:ext>
              </a:extLst>
            </p:cNvPr>
            <p:cNvSpPr txBox="1"/>
            <p:nvPr/>
          </p:nvSpPr>
          <p:spPr>
            <a:xfrm>
              <a:off x="931842" y="3462056"/>
              <a:ext cx="2199319" cy="1287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1100" kern="1200" dirty="0">
                  <a:solidFill>
                    <a:schemeClr val="bg1"/>
                  </a:solidFill>
                  <a:latin typeface="Lato" panose="020F0502020204030203" pitchFamily="34" charset="0"/>
                </a:rPr>
                <a:t>Any applications with missing information will be sent back to applicant. This can delay applications by a week (application reviewed the following Tuesday)</a:t>
              </a: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24F7DD8E-630D-9E46-9721-A441C827CFA8}"/>
              </a:ext>
            </a:extLst>
          </p:cNvPr>
          <p:cNvSpPr/>
          <p:nvPr/>
        </p:nvSpPr>
        <p:spPr>
          <a:xfrm rot="16200000">
            <a:off x="9222010" y="3833684"/>
            <a:ext cx="1698008" cy="205149"/>
          </a:xfrm>
          <a:prstGeom prst="rect">
            <a:avLst/>
          </a:prstGeom>
          <a:solidFill>
            <a:schemeClr val="tx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B0435181-4122-4F0C-782F-9C69BDC4C37D}"/>
              </a:ext>
            </a:extLst>
          </p:cNvPr>
          <p:cNvGrpSpPr/>
          <p:nvPr/>
        </p:nvGrpSpPr>
        <p:grpSpPr>
          <a:xfrm>
            <a:off x="9609345" y="4454745"/>
            <a:ext cx="2279433" cy="1367660"/>
            <a:chOff x="3923432" y="3421999"/>
            <a:chExt cx="2279433" cy="1367660"/>
          </a:xfrm>
        </p:grpSpPr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442105E7-984E-37B7-4C6F-774AC8AA5FF7}"/>
                </a:ext>
              </a:extLst>
            </p:cNvPr>
            <p:cNvSpPr/>
            <p:nvPr/>
          </p:nvSpPr>
          <p:spPr>
            <a:xfrm>
              <a:off x="3923432" y="3421999"/>
              <a:ext cx="2279433" cy="1367660"/>
            </a:xfrm>
            <a:prstGeom prst="roundRect">
              <a:avLst>
                <a:gd name="adj" fmla="val 10000"/>
              </a:avLst>
            </a:prstGeom>
            <a:solidFill>
              <a:srgbClr val="A3DAD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78" name="Rectangle: Rounded Corners 14">
              <a:extLst>
                <a:ext uri="{FF2B5EF4-FFF2-40B4-BE49-F238E27FC236}">
                  <a16:creationId xmlns:a16="http://schemas.microsoft.com/office/drawing/2014/main" id="{0C97B676-72B3-F75C-1C67-A6994CF88C30}"/>
                </a:ext>
              </a:extLst>
            </p:cNvPr>
            <p:cNvSpPr txBox="1"/>
            <p:nvPr/>
          </p:nvSpPr>
          <p:spPr>
            <a:xfrm>
              <a:off x="3963489" y="3462056"/>
              <a:ext cx="2199319" cy="1287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1100" b="0" kern="1200" dirty="0">
                  <a:solidFill>
                    <a:schemeClr val="bg1"/>
                  </a:solidFill>
                  <a:effectLst/>
                  <a:latin typeface="Lato" panose="020F0502020204030203" pitchFamily="34" charset="0"/>
                </a:rPr>
                <a:t>Admin/finance will be notified Wednesday AM of approved applications. </a:t>
              </a:r>
              <a:endParaRPr lang="en-AU" sz="11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0839A74C-C368-6269-6184-61CDC61D24F1}"/>
              </a:ext>
            </a:extLst>
          </p:cNvPr>
          <p:cNvSpPr/>
          <p:nvPr/>
        </p:nvSpPr>
        <p:spPr>
          <a:xfrm rot="16200000">
            <a:off x="9222010" y="2124109"/>
            <a:ext cx="1698008" cy="205149"/>
          </a:xfrm>
          <a:prstGeom prst="rect">
            <a:avLst/>
          </a:prstGeom>
          <a:solidFill>
            <a:schemeClr val="tx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AU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CB837EDD-5153-4223-1464-4D772EA2A38A}"/>
              </a:ext>
            </a:extLst>
          </p:cNvPr>
          <p:cNvGrpSpPr/>
          <p:nvPr/>
        </p:nvGrpSpPr>
        <p:grpSpPr>
          <a:xfrm>
            <a:off x="9609345" y="2745170"/>
            <a:ext cx="2279433" cy="1367660"/>
            <a:chOff x="3923432" y="1712424"/>
            <a:chExt cx="2279433" cy="1367660"/>
          </a:xfrm>
        </p:grpSpPr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B71D56E1-9C1A-BA95-EDD3-D02C561BEDE8}"/>
                </a:ext>
              </a:extLst>
            </p:cNvPr>
            <p:cNvSpPr/>
            <p:nvPr/>
          </p:nvSpPr>
          <p:spPr>
            <a:xfrm>
              <a:off x="3923432" y="1712424"/>
              <a:ext cx="2279433" cy="1367660"/>
            </a:xfrm>
            <a:prstGeom prst="roundRect">
              <a:avLst>
                <a:gd name="adj" fmla="val 10000"/>
              </a:avLst>
            </a:prstGeom>
            <a:solidFill>
              <a:srgbClr val="A3DAD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76" name="Rectangle: Rounded Corners 17">
              <a:extLst>
                <a:ext uri="{FF2B5EF4-FFF2-40B4-BE49-F238E27FC236}">
                  <a16:creationId xmlns:a16="http://schemas.microsoft.com/office/drawing/2014/main" id="{3CFE2C0C-A8E6-EB02-F6F5-EB1902C7571D}"/>
                </a:ext>
              </a:extLst>
            </p:cNvPr>
            <p:cNvSpPr txBox="1"/>
            <p:nvPr/>
          </p:nvSpPr>
          <p:spPr>
            <a:xfrm>
              <a:off x="3963489" y="1752481"/>
              <a:ext cx="2199319" cy="1287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1100" b="0" kern="1200" dirty="0">
                  <a:solidFill>
                    <a:schemeClr val="bg1"/>
                  </a:solidFill>
                  <a:effectLst/>
                  <a:latin typeface="Lato" panose="020F0502020204030203" pitchFamily="34" charset="0"/>
                </a:rPr>
                <a:t>Admin/finance communicates decisions made by Partnership Facilitator with the practitioner via email and initiates purchasing by COB Friday in the same week applications close. </a:t>
              </a:r>
              <a:endParaRPr lang="en-AU" sz="11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37921347-8030-65D7-36D3-FBDFFDCB6383}"/>
              </a:ext>
            </a:extLst>
          </p:cNvPr>
          <p:cNvGrpSpPr/>
          <p:nvPr/>
        </p:nvGrpSpPr>
        <p:grpSpPr>
          <a:xfrm>
            <a:off x="9609345" y="1035595"/>
            <a:ext cx="2279433" cy="1367660"/>
            <a:chOff x="3923432" y="2849"/>
            <a:chExt cx="2279433" cy="1367660"/>
          </a:xfrm>
        </p:grpSpPr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5E7FFDB9-2BF5-BDE1-BC41-672D0E7C5612}"/>
                </a:ext>
              </a:extLst>
            </p:cNvPr>
            <p:cNvSpPr/>
            <p:nvPr/>
          </p:nvSpPr>
          <p:spPr>
            <a:xfrm>
              <a:off x="3923432" y="2849"/>
              <a:ext cx="2279433" cy="1367660"/>
            </a:xfrm>
            <a:prstGeom prst="roundRect">
              <a:avLst>
                <a:gd name="adj" fmla="val 10000"/>
              </a:avLst>
            </a:prstGeom>
            <a:solidFill>
              <a:srgbClr val="A3DAD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74" name="Rectangle: Rounded Corners 19">
              <a:extLst>
                <a:ext uri="{FF2B5EF4-FFF2-40B4-BE49-F238E27FC236}">
                  <a16:creationId xmlns:a16="http://schemas.microsoft.com/office/drawing/2014/main" id="{7D3F72BA-7D81-DF17-F75F-721308DCF83D}"/>
                </a:ext>
              </a:extLst>
            </p:cNvPr>
            <p:cNvSpPr txBox="1"/>
            <p:nvPr/>
          </p:nvSpPr>
          <p:spPr>
            <a:xfrm>
              <a:off x="3963489" y="42906"/>
              <a:ext cx="2199319" cy="1287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AU" sz="1100" b="0" kern="1200" dirty="0">
                  <a:solidFill>
                    <a:schemeClr val="bg1"/>
                  </a:solidFill>
                  <a:effectLst/>
                  <a:latin typeface="Lato" panose="020F0502020204030203" pitchFamily="34" charset="0"/>
                </a:rPr>
                <a:t>Admin/finance continues to communicate with practitioner until the package purchase is complete.</a:t>
              </a:r>
              <a:endParaRPr lang="en-AU" sz="1100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55446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1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43130D1-F4C9-61EC-030A-817FAC127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16" y="554145"/>
            <a:ext cx="2319811" cy="11019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F4DEAFD-5134-26A2-62B9-21E080267D17}"/>
              </a:ext>
            </a:extLst>
          </p:cNvPr>
          <p:cNvSpPr txBox="1"/>
          <p:nvPr/>
        </p:nvSpPr>
        <p:spPr>
          <a:xfrm>
            <a:off x="530177" y="1693812"/>
            <a:ext cx="57169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FSP </a:t>
            </a:r>
            <a:r>
              <a:rPr lang="en-AU" dirty="0">
                <a:solidFill>
                  <a:schemeClr val="bg1"/>
                </a:solidFill>
                <a:latin typeface="Lato" panose="020F0502020204030203" pitchFamily="34" charset="0"/>
              </a:rPr>
              <a:t>Training – June 2024 </a:t>
            </a:r>
            <a:endParaRPr lang="en-AU" b="0" i="0" dirty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84200B-F273-E6E1-BD1B-9EEA9F4634CA}"/>
              </a:ext>
            </a:extLst>
          </p:cNvPr>
          <p:cNvSpPr txBox="1"/>
          <p:nvPr/>
        </p:nvSpPr>
        <p:spPr>
          <a:xfrm>
            <a:off x="6096000" y="3115513"/>
            <a:ext cx="6096000" cy="599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endParaRPr lang="en-AU" sz="1200" dirty="0">
              <a:solidFill>
                <a:schemeClr val="bg1"/>
              </a:solidFill>
              <a:effectLst/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en-AU" sz="1200" b="1" dirty="0">
              <a:solidFill>
                <a:schemeClr val="bg1"/>
              </a:solidFill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C47625-160E-9D95-0F94-210E505D5833}"/>
              </a:ext>
            </a:extLst>
          </p:cNvPr>
          <p:cNvSpPr txBox="1"/>
          <p:nvPr/>
        </p:nvSpPr>
        <p:spPr>
          <a:xfrm>
            <a:off x="6429070" y="1380106"/>
            <a:ext cx="5168455" cy="40977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AU" sz="16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What information do we need in order to complete the purchase? </a:t>
            </a:r>
            <a:r>
              <a:rPr lang="en-AU" sz="1600" dirty="0" err="1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AU" sz="16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. delivery address, safe place to leave, contact details, barriers to delivery (for furniture purchases).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AU" sz="1600" u="sng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Please provide client mobile number where applicable </a:t>
            </a:r>
            <a:r>
              <a:rPr lang="en-AU" sz="16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so they are able to receive delivery notifications 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AU" sz="16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Consider your client security when sending emails. If there is a delivery address or personal identifying information  -  </a:t>
            </a:r>
            <a:r>
              <a:rPr lang="en-AU" sz="1600" u="sng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please place all of this into the online form and not via email as this is not a secure platform. </a:t>
            </a:r>
          </a:p>
          <a:p>
            <a:pPr lvl="0">
              <a:lnSpc>
                <a:spcPct val="115000"/>
              </a:lnSpc>
              <a:spcAft>
                <a:spcPts val="800"/>
              </a:spcAft>
            </a:pPr>
            <a:endParaRPr lang="en-AU" dirty="0">
              <a:latin typeface="Calibri" panose="020F050202020403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733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1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43130D1-F4C9-61EC-030A-817FAC127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16" y="554145"/>
            <a:ext cx="2329048" cy="110629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F4DEAFD-5134-26A2-62B9-21E080267D17}"/>
              </a:ext>
            </a:extLst>
          </p:cNvPr>
          <p:cNvSpPr txBox="1"/>
          <p:nvPr/>
        </p:nvSpPr>
        <p:spPr>
          <a:xfrm>
            <a:off x="530177" y="1828825"/>
            <a:ext cx="57169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FSP </a:t>
            </a:r>
            <a:r>
              <a:rPr lang="en-AU" dirty="0">
                <a:solidFill>
                  <a:schemeClr val="bg1"/>
                </a:solidFill>
                <a:latin typeface="Lato" panose="020F0502020204030203" pitchFamily="34" charset="0"/>
              </a:rPr>
              <a:t>Training – June 2024 </a:t>
            </a:r>
            <a:endParaRPr lang="en-AU" b="0" i="0" dirty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84200B-F273-E6E1-BD1B-9EEA9F4634CA}"/>
              </a:ext>
            </a:extLst>
          </p:cNvPr>
          <p:cNvSpPr txBox="1"/>
          <p:nvPr/>
        </p:nvSpPr>
        <p:spPr>
          <a:xfrm>
            <a:off x="6096000" y="3115513"/>
            <a:ext cx="6096000" cy="599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endParaRPr lang="en-AU" sz="1200" dirty="0">
              <a:solidFill>
                <a:schemeClr val="bg1"/>
              </a:solidFill>
              <a:effectLst/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en-AU" sz="1200" b="1" dirty="0">
              <a:solidFill>
                <a:schemeClr val="bg1"/>
              </a:solidFill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5ED48D02-9D1A-2ABB-1DB7-2B5D97CF1C3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577698" y="2013491"/>
            <a:ext cx="10515600" cy="4190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AU" sz="1400" u="sng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When an approval is needed prior to an invoice being generated</a:t>
            </a: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AU" sz="14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Submit below template and email </a:t>
            </a:r>
            <a:r>
              <a:rPr lang="en-AU" sz="14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fs.alliance@anglicarevic.org.au</a:t>
            </a:r>
            <a:endParaRPr lang="en-AU" sz="1400" dirty="0">
              <a:solidFill>
                <a:schemeClr val="bg1"/>
              </a:solidFill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AU" sz="14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Family surname:</a:t>
            </a:r>
            <a:br>
              <a:rPr lang="en-AU" sz="14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r>
              <a:rPr lang="en-AU" sz="14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Package request: </a:t>
            </a:r>
            <a:br>
              <a:rPr lang="en-AU" sz="14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r>
              <a:rPr lang="en-AU" sz="14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Brief synopsis:</a:t>
            </a:r>
            <a:br>
              <a:rPr lang="en-AU" sz="14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r>
              <a:rPr lang="en-AU" sz="14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Alternative funding options explored:</a:t>
            </a:r>
            <a:br>
              <a:rPr lang="en-AU" sz="14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r>
              <a:rPr lang="en-AU" sz="14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Team leader approval (Y/N):</a:t>
            </a:r>
            <a:br>
              <a:rPr lang="en-AU" sz="14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r>
              <a:rPr lang="en-AU" sz="1400" dirty="0">
                <a:solidFill>
                  <a:schemeClr val="bg1"/>
                </a:solidFill>
                <a:latin typeface="Lato" panose="020F0502020204030203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Partnership Facilitator approval: </a:t>
            </a:r>
          </a:p>
          <a:p>
            <a:pPr lvl="0">
              <a:lnSpc>
                <a:spcPct val="115000"/>
              </a:lnSpc>
              <a:spcAft>
                <a:spcPts val="800"/>
              </a:spcAft>
            </a:pPr>
            <a:endParaRPr lang="en-AU" sz="1400" u="sng" dirty="0"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endParaRPr lang="en-AU" sz="1400" u="sng" dirty="0">
              <a:latin typeface="Lato" panose="020F0502020204030203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endParaRPr lang="en-AU" dirty="0">
              <a:latin typeface="Calibri" panose="020F050202020403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458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5401</TotalTime>
  <Words>983</Words>
  <Application>Microsoft Office PowerPoint</Application>
  <PresentationFormat>Widescreen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Lato</vt:lpstr>
      <vt:lpstr>Symbol</vt:lpstr>
      <vt:lpstr>Office Theme</vt:lpstr>
      <vt:lpstr>PowerPoint Presentation</vt:lpstr>
      <vt:lpstr>PowerPoint Presentation</vt:lpstr>
      <vt:lpstr>PowerPoint Presentation</vt:lpstr>
      <vt:lpstr>Flexible Support Packages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Anglicare Victoria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Sasha Lilford</dc:creator>
  <cp:lastModifiedBy>Sasha Lilford</cp:lastModifiedBy>
  <cp:revision>26</cp:revision>
  <dcterms:created xsi:type="dcterms:W3CDTF">2023-02-09T23:38:51Z</dcterms:created>
  <dcterms:modified xsi:type="dcterms:W3CDTF">2024-09-18T23:57:06Z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1e7fe9-c75c-4a6b-871a-5341c515932b_Enabled">
    <vt:lpwstr>true</vt:lpwstr>
  </property>
  <property fmtid="{D5CDD505-2E9C-101B-9397-08002B2CF9AE}" pid="3" name="MSIP_Label_0e1e7fe9-c75c-4a6b-871a-5341c515932b_SetDate">
    <vt:lpwstr>2024-06-02T23:29:01Z</vt:lpwstr>
  </property>
  <property fmtid="{D5CDD505-2E9C-101B-9397-08002B2CF9AE}" pid="4" name="MSIP_Label_0e1e7fe9-c75c-4a6b-871a-5341c515932b_Method">
    <vt:lpwstr>Privileged</vt:lpwstr>
  </property>
  <property fmtid="{D5CDD505-2E9C-101B-9397-08002B2CF9AE}" pid="5" name="MSIP_Label_0e1e7fe9-c75c-4a6b-871a-5341c515932b_Name">
    <vt:lpwstr>OFFICIAL</vt:lpwstr>
  </property>
  <property fmtid="{D5CDD505-2E9C-101B-9397-08002B2CF9AE}" pid="6" name="MSIP_Label_0e1e7fe9-c75c-4a6b-871a-5341c515932b_SiteId">
    <vt:lpwstr>f948b5e3-ff6a-45ac-ac16-1ba0ed546db7</vt:lpwstr>
  </property>
  <property fmtid="{D5CDD505-2E9C-101B-9397-08002B2CF9AE}" pid="7" name="MSIP_Label_0e1e7fe9-c75c-4a6b-871a-5341c515932b_ActionId">
    <vt:lpwstr>ad86f7ac-5cdc-488c-8015-b5d5ee5ccbb3</vt:lpwstr>
  </property>
  <property fmtid="{D5CDD505-2E9C-101B-9397-08002B2CF9AE}" pid="8" name="MSIP_Label_0e1e7fe9-c75c-4a6b-871a-5341c515932b_ContentBits">
    <vt:lpwstr>0</vt:lpwstr>
  </property>
</Properties>
</file>