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58" r:id="rId7"/>
    <p:sldId id="265" r:id="rId8"/>
    <p:sldId id="259" r:id="rId9"/>
    <p:sldId id="260" r:id="rId10"/>
    <p:sldId id="271" r:id="rId11"/>
    <p:sldId id="270" r:id="rId12"/>
    <p:sldId id="261" r:id="rId13"/>
    <p:sldId id="273" r:id="rId14"/>
    <p:sldId id="267" r:id="rId15"/>
    <p:sldId id="272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AD4"/>
    <a:srgbClr val="FCC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A6922-0A56-49CC-B234-59A1068B2CD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25B9823-E8AA-43B2-B379-7F816DB82F87}">
      <dgm:prSet phldrT="[Text]"/>
      <dgm:spPr>
        <a:solidFill>
          <a:srgbClr val="A3DAD4"/>
        </a:solidFill>
      </dgm:spPr>
      <dgm:t>
        <a:bodyPr/>
        <a:lstStyle/>
        <a:p>
          <a:r>
            <a:rPr lang="en-AU" b="0" dirty="0">
              <a:solidFill>
                <a:schemeClr val="tx1"/>
              </a:solidFill>
              <a:effectLst/>
              <a:latin typeface="Lato" panose="020F0502020204030203" pitchFamily="34" charset="0"/>
            </a:rPr>
            <a:t>Flexible Package Applications (including all checklist documents) are to be sent to FS Alliance Inbox, </a:t>
          </a:r>
          <a:r>
            <a:rPr lang="en-AU" b="0" u="sng" dirty="0">
              <a:solidFill>
                <a:schemeClr val="tx1"/>
              </a:solidFill>
              <a:effectLst/>
              <a:latin typeface="Lato" panose="020F0502020204030203" pitchFamily="34" charset="0"/>
            </a:rPr>
            <a:t>fsalliance.bpa.@anglicarevic.org.au</a:t>
          </a:r>
          <a:r>
            <a:rPr lang="en-AU" b="0" dirty="0">
              <a:solidFill>
                <a:schemeClr val="tx1"/>
              </a:solidFill>
              <a:effectLst/>
              <a:latin typeface="Lato" panose="020F0502020204030203" pitchFamily="34" charset="0"/>
            </a:rPr>
            <a:t> by COB Monday.</a:t>
          </a:r>
          <a:endParaRPr lang="en-AU" dirty="0">
            <a:solidFill>
              <a:schemeClr val="tx1"/>
            </a:solidFill>
          </a:endParaRPr>
        </a:p>
      </dgm:t>
    </dgm:pt>
    <dgm:pt modelId="{F0C20404-9166-4341-91B7-91C9C1B5862F}" type="parTrans" cxnId="{BC1EEA84-AFD8-4AAE-94C2-921BF25839AE}">
      <dgm:prSet/>
      <dgm:spPr/>
      <dgm:t>
        <a:bodyPr/>
        <a:lstStyle/>
        <a:p>
          <a:endParaRPr lang="en-AU"/>
        </a:p>
      </dgm:t>
    </dgm:pt>
    <dgm:pt modelId="{3E1E9A65-997E-437F-8A04-FB66823965A5}" type="sibTrans" cxnId="{BC1EEA84-AFD8-4AAE-94C2-921BF25839AE}">
      <dgm:prSet/>
      <dgm:spPr>
        <a:solidFill>
          <a:srgbClr val="FCC198"/>
        </a:solidFill>
      </dgm:spPr>
      <dgm:t>
        <a:bodyPr/>
        <a:lstStyle/>
        <a:p>
          <a:endParaRPr lang="en-AU"/>
        </a:p>
      </dgm:t>
    </dgm:pt>
    <dgm:pt modelId="{94C79DDE-D5FA-4E38-86B4-E2D017B7F6F8}">
      <dgm:prSet phldrT="[Text]"/>
      <dgm:spPr>
        <a:solidFill>
          <a:srgbClr val="A3DAD4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AU" b="0" dirty="0">
              <a:solidFill>
                <a:schemeClr val="tx1"/>
              </a:solidFill>
              <a:effectLst/>
              <a:latin typeface="Lato" panose="020F0502020204030203" pitchFamily="34" charset="0"/>
            </a:rPr>
            <a:t>Partnership Facilitator will review applications; for both completeness of required documentation and appropriateness for access to Flexible Funding (against the Guidelines) by COB Tuesday, </a:t>
          </a:r>
          <a:endParaRPr lang="en-AU" dirty="0">
            <a:solidFill>
              <a:schemeClr val="tx1"/>
            </a:solidFill>
          </a:endParaRPr>
        </a:p>
      </dgm:t>
    </dgm:pt>
    <dgm:pt modelId="{2F6CB7C7-9D29-41B3-B5EA-9240A388EBC0}" type="parTrans" cxnId="{86DBC02E-860E-4023-B085-E19FFA608F30}">
      <dgm:prSet/>
      <dgm:spPr/>
      <dgm:t>
        <a:bodyPr/>
        <a:lstStyle/>
        <a:p>
          <a:endParaRPr lang="en-AU"/>
        </a:p>
      </dgm:t>
    </dgm:pt>
    <dgm:pt modelId="{9EF7EB57-AB42-4D32-A9B7-CFE42BF19312}" type="sibTrans" cxnId="{86DBC02E-860E-4023-B085-E19FFA608F30}">
      <dgm:prSet/>
      <dgm:spPr>
        <a:solidFill>
          <a:srgbClr val="FCC198"/>
        </a:solidFill>
      </dgm:spPr>
      <dgm:t>
        <a:bodyPr/>
        <a:lstStyle/>
        <a:p>
          <a:endParaRPr lang="en-AU"/>
        </a:p>
      </dgm:t>
    </dgm:pt>
    <dgm:pt modelId="{27C1050F-2D44-4FB0-A99B-F09B48824494}">
      <dgm:prSet phldrT="[Text]"/>
      <dgm:spPr>
        <a:solidFill>
          <a:srgbClr val="A3DAD4"/>
        </a:solidFill>
      </dgm:spPr>
      <dgm:t>
        <a:bodyPr/>
        <a:lstStyle/>
        <a:p>
          <a:r>
            <a:rPr lang="en-AU" b="0" dirty="0">
              <a:solidFill>
                <a:schemeClr val="tx1"/>
              </a:solidFill>
              <a:effectLst/>
              <a:latin typeface="Lato" panose="020F0502020204030203" pitchFamily="34" charset="0"/>
            </a:rPr>
            <a:t>Admin/finance communicates decisions made by Partnership Facilitator with the practitioner via email and initiates purchasing by COB Friday in the same week applications close. </a:t>
          </a:r>
          <a:endParaRPr lang="en-AU" dirty="0">
            <a:solidFill>
              <a:schemeClr val="tx1"/>
            </a:solidFill>
          </a:endParaRPr>
        </a:p>
      </dgm:t>
    </dgm:pt>
    <dgm:pt modelId="{ACB931ED-E837-412A-A891-E9F6A854FD4E}" type="parTrans" cxnId="{9D8360AC-8834-4069-91EA-65B19529790D}">
      <dgm:prSet/>
      <dgm:spPr/>
      <dgm:t>
        <a:bodyPr/>
        <a:lstStyle/>
        <a:p>
          <a:endParaRPr lang="en-AU"/>
        </a:p>
      </dgm:t>
    </dgm:pt>
    <dgm:pt modelId="{A95A80DB-1FDF-4A58-B16B-F18A00B4FB48}" type="sibTrans" cxnId="{9D8360AC-8834-4069-91EA-65B19529790D}">
      <dgm:prSet/>
      <dgm:spPr>
        <a:solidFill>
          <a:srgbClr val="FCC198"/>
        </a:solidFill>
      </dgm:spPr>
      <dgm:t>
        <a:bodyPr/>
        <a:lstStyle/>
        <a:p>
          <a:endParaRPr lang="en-AU"/>
        </a:p>
      </dgm:t>
    </dgm:pt>
    <dgm:pt modelId="{DFDBDB97-5E99-4966-8EC8-51083BA7CA5B}">
      <dgm:prSet phldrT="[Text]"/>
      <dgm:spPr>
        <a:solidFill>
          <a:srgbClr val="A3DAD4"/>
        </a:solidFill>
      </dgm:spPr>
      <dgm:t>
        <a:bodyPr/>
        <a:lstStyle/>
        <a:p>
          <a:r>
            <a:rPr lang="en-AU" b="0" dirty="0">
              <a:solidFill>
                <a:schemeClr val="tx1"/>
              </a:solidFill>
              <a:effectLst/>
              <a:latin typeface="Lato" panose="020F0502020204030203" pitchFamily="34" charset="0"/>
            </a:rPr>
            <a:t>Admin/finance continues to communicate with practitioner until the package purchase is complete.</a:t>
          </a:r>
          <a:endParaRPr lang="en-AU" dirty="0">
            <a:solidFill>
              <a:schemeClr val="tx1"/>
            </a:solidFill>
          </a:endParaRPr>
        </a:p>
      </dgm:t>
    </dgm:pt>
    <dgm:pt modelId="{F9898398-2057-49DF-B8C5-B721B1D8F6D0}" type="parTrans" cxnId="{FC011075-010F-4822-8B1A-333C3EE44ACD}">
      <dgm:prSet/>
      <dgm:spPr/>
      <dgm:t>
        <a:bodyPr/>
        <a:lstStyle/>
        <a:p>
          <a:endParaRPr lang="en-AU"/>
        </a:p>
      </dgm:t>
    </dgm:pt>
    <dgm:pt modelId="{E304A7EA-8CE9-4F28-803B-D0A77A39B3EF}" type="sibTrans" cxnId="{FC011075-010F-4822-8B1A-333C3EE44ACD}">
      <dgm:prSet/>
      <dgm:spPr/>
      <dgm:t>
        <a:bodyPr/>
        <a:lstStyle/>
        <a:p>
          <a:endParaRPr lang="en-AU"/>
        </a:p>
      </dgm:t>
    </dgm:pt>
    <dgm:pt modelId="{F82F319F-0F9C-44A6-A656-DFAAB8B29D2B}">
      <dgm:prSet phldrT="[Text]"/>
      <dgm:spPr>
        <a:solidFill>
          <a:srgbClr val="A3DAD4"/>
        </a:solidFill>
      </dgm:spPr>
      <dgm:t>
        <a:bodyPr/>
        <a:lstStyle/>
        <a:p>
          <a:r>
            <a:rPr lang="en-AU" dirty="0">
              <a:solidFill>
                <a:schemeClr val="tx1"/>
              </a:solidFill>
              <a:latin typeface="Lato" panose="020F0502020204030203" pitchFamily="34" charset="0"/>
            </a:rPr>
            <a:t>Any applications with missing information will be sent back to applicant. This can delay applications by a week (application reviewed the following Tuesday)</a:t>
          </a:r>
        </a:p>
      </dgm:t>
    </dgm:pt>
    <dgm:pt modelId="{7D8FB0EE-375E-438C-BCCE-AD31D0D8A0A6}" type="parTrans" cxnId="{8E5B6166-65F6-4B43-8F1A-95C2641AB212}">
      <dgm:prSet/>
      <dgm:spPr/>
      <dgm:t>
        <a:bodyPr/>
        <a:lstStyle/>
        <a:p>
          <a:endParaRPr lang="en-AU"/>
        </a:p>
      </dgm:t>
    </dgm:pt>
    <dgm:pt modelId="{F210AF94-6B1A-43F8-9A0D-B27256411689}" type="sibTrans" cxnId="{8E5B6166-65F6-4B43-8F1A-95C2641AB212}">
      <dgm:prSet/>
      <dgm:spPr>
        <a:solidFill>
          <a:srgbClr val="FCC198"/>
        </a:solidFill>
      </dgm:spPr>
      <dgm:t>
        <a:bodyPr/>
        <a:lstStyle/>
        <a:p>
          <a:endParaRPr lang="en-AU"/>
        </a:p>
      </dgm:t>
    </dgm:pt>
    <dgm:pt modelId="{5C971D33-B80F-4702-BB78-25C2121B1E6C}">
      <dgm:prSet phldrT="[Text]"/>
      <dgm:spPr>
        <a:solidFill>
          <a:srgbClr val="A3DAD4"/>
        </a:solidFill>
      </dgm:spPr>
      <dgm:t>
        <a:bodyPr/>
        <a:lstStyle/>
        <a:p>
          <a:r>
            <a:rPr lang="en-AU" b="0" dirty="0">
              <a:solidFill>
                <a:schemeClr val="tx1"/>
              </a:solidFill>
              <a:effectLst/>
              <a:latin typeface="Lato" panose="020F0502020204030203" pitchFamily="34" charset="0"/>
            </a:rPr>
            <a:t>Admin/finance will be notified Wednesday AM of approved applications. </a:t>
          </a:r>
          <a:endParaRPr lang="en-AU" dirty="0">
            <a:solidFill>
              <a:schemeClr val="tx1"/>
            </a:solidFill>
          </a:endParaRPr>
        </a:p>
      </dgm:t>
    </dgm:pt>
    <dgm:pt modelId="{D9808878-12EA-432F-9201-E6FBF0EF7314}" type="parTrans" cxnId="{F9019695-CC2F-4E5D-A207-D48D483DC751}">
      <dgm:prSet/>
      <dgm:spPr/>
      <dgm:t>
        <a:bodyPr/>
        <a:lstStyle/>
        <a:p>
          <a:endParaRPr lang="en-AU"/>
        </a:p>
      </dgm:t>
    </dgm:pt>
    <dgm:pt modelId="{3B7031D0-CA43-45F8-8DA6-EDF3A1582143}" type="sibTrans" cxnId="{F9019695-CC2F-4E5D-A207-D48D483DC751}">
      <dgm:prSet/>
      <dgm:spPr>
        <a:solidFill>
          <a:srgbClr val="FCC198"/>
        </a:solidFill>
      </dgm:spPr>
      <dgm:t>
        <a:bodyPr/>
        <a:lstStyle/>
        <a:p>
          <a:endParaRPr lang="en-AU"/>
        </a:p>
      </dgm:t>
    </dgm:pt>
    <dgm:pt modelId="{374CA8B3-D830-4AF8-9B18-5BEC732B6A3E}" type="pres">
      <dgm:prSet presAssocID="{785A6922-0A56-49CC-B234-59A1068B2CD8}" presName="Name0" presStyleCnt="0">
        <dgm:presLayoutVars>
          <dgm:dir/>
          <dgm:resizeHandles/>
        </dgm:presLayoutVars>
      </dgm:prSet>
      <dgm:spPr/>
    </dgm:pt>
    <dgm:pt modelId="{34F4D5A4-4C2D-4409-9F10-4A6FF7F7600A}" type="pres">
      <dgm:prSet presAssocID="{125B9823-E8AA-43B2-B379-7F816DB82F87}" presName="compNode" presStyleCnt="0"/>
      <dgm:spPr/>
    </dgm:pt>
    <dgm:pt modelId="{483656FD-F8D3-4B80-A93C-815CDF34ABF1}" type="pres">
      <dgm:prSet presAssocID="{125B9823-E8AA-43B2-B379-7F816DB82F87}" presName="dummyConnPt" presStyleCnt="0"/>
      <dgm:spPr/>
    </dgm:pt>
    <dgm:pt modelId="{09A5D415-7782-4964-8BF0-2F162236D240}" type="pres">
      <dgm:prSet presAssocID="{125B9823-E8AA-43B2-B379-7F816DB82F87}" presName="node" presStyleLbl="node1" presStyleIdx="0" presStyleCnt="6">
        <dgm:presLayoutVars>
          <dgm:bulletEnabled val="1"/>
        </dgm:presLayoutVars>
      </dgm:prSet>
      <dgm:spPr/>
    </dgm:pt>
    <dgm:pt modelId="{F51CEAEB-24EE-4B33-A159-217820BDE3C7}" type="pres">
      <dgm:prSet presAssocID="{3E1E9A65-997E-437F-8A04-FB66823965A5}" presName="sibTrans" presStyleLbl="bgSibTrans2D1" presStyleIdx="0" presStyleCnt="5"/>
      <dgm:spPr/>
    </dgm:pt>
    <dgm:pt modelId="{88CE29E0-A334-41E6-B993-1774242AEF04}" type="pres">
      <dgm:prSet presAssocID="{94C79DDE-D5FA-4E38-86B4-E2D017B7F6F8}" presName="compNode" presStyleCnt="0"/>
      <dgm:spPr/>
    </dgm:pt>
    <dgm:pt modelId="{0DEE2E80-2B8D-4BA9-9D3C-32247402B339}" type="pres">
      <dgm:prSet presAssocID="{94C79DDE-D5FA-4E38-86B4-E2D017B7F6F8}" presName="dummyConnPt" presStyleCnt="0"/>
      <dgm:spPr/>
    </dgm:pt>
    <dgm:pt modelId="{7BF775D4-4609-4E89-BF03-762FEEE90ABD}" type="pres">
      <dgm:prSet presAssocID="{94C79DDE-D5FA-4E38-86B4-E2D017B7F6F8}" presName="node" presStyleLbl="node1" presStyleIdx="1" presStyleCnt="6">
        <dgm:presLayoutVars>
          <dgm:bulletEnabled val="1"/>
        </dgm:presLayoutVars>
      </dgm:prSet>
      <dgm:spPr/>
    </dgm:pt>
    <dgm:pt modelId="{238E6CB2-265D-401B-96C8-A191E6261E9F}" type="pres">
      <dgm:prSet presAssocID="{9EF7EB57-AB42-4D32-A9B7-CFE42BF19312}" presName="sibTrans" presStyleLbl="bgSibTrans2D1" presStyleIdx="1" presStyleCnt="5"/>
      <dgm:spPr/>
    </dgm:pt>
    <dgm:pt modelId="{E8413BD7-C08B-48B3-A14B-6CA1A41BB270}" type="pres">
      <dgm:prSet presAssocID="{F82F319F-0F9C-44A6-A656-DFAAB8B29D2B}" presName="compNode" presStyleCnt="0"/>
      <dgm:spPr/>
    </dgm:pt>
    <dgm:pt modelId="{73D4FD4D-1F9D-44DF-A662-3D0FFCAB884C}" type="pres">
      <dgm:prSet presAssocID="{F82F319F-0F9C-44A6-A656-DFAAB8B29D2B}" presName="dummyConnPt" presStyleCnt="0"/>
      <dgm:spPr/>
    </dgm:pt>
    <dgm:pt modelId="{6DD3A97F-F4D7-4C71-9AE2-44E7C510E027}" type="pres">
      <dgm:prSet presAssocID="{F82F319F-0F9C-44A6-A656-DFAAB8B29D2B}" presName="node" presStyleLbl="node1" presStyleIdx="2" presStyleCnt="6">
        <dgm:presLayoutVars>
          <dgm:bulletEnabled val="1"/>
        </dgm:presLayoutVars>
      </dgm:prSet>
      <dgm:spPr/>
    </dgm:pt>
    <dgm:pt modelId="{A6B13FA1-E058-492A-B518-6D2206184F9A}" type="pres">
      <dgm:prSet presAssocID="{F210AF94-6B1A-43F8-9A0D-B27256411689}" presName="sibTrans" presStyleLbl="bgSibTrans2D1" presStyleIdx="2" presStyleCnt="5"/>
      <dgm:spPr/>
    </dgm:pt>
    <dgm:pt modelId="{97619DC9-094E-424D-A813-5614E34E1832}" type="pres">
      <dgm:prSet presAssocID="{5C971D33-B80F-4702-BB78-25C2121B1E6C}" presName="compNode" presStyleCnt="0"/>
      <dgm:spPr/>
    </dgm:pt>
    <dgm:pt modelId="{1B971241-A6C8-44AE-8654-21682CCA2641}" type="pres">
      <dgm:prSet presAssocID="{5C971D33-B80F-4702-BB78-25C2121B1E6C}" presName="dummyConnPt" presStyleCnt="0"/>
      <dgm:spPr/>
    </dgm:pt>
    <dgm:pt modelId="{D59E4167-53D1-499C-A2A1-C2C342113BBE}" type="pres">
      <dgm:prSet presAssocID="{5C971D33-B80F-4702-BB78-25C2121B1E6C}" presName="node" presStyleLbl="node1" presStyleIdx="3" presStyleCnt="6">
        <dgm:presLayoutVars>
          <dgm:bulletEnabled val="1"/>
        </dgm:presLayoutVars>
      </dgm:prSet>
      <dgm:spPr/>
    </dgm:pt>
    <dgm:pt modelId="{C9FAFEB4-36C7-4FF7-BBB7-D8E31E0836E6}" type="pres">
      <dgm:prSet presAssocID="{3B7031D0-CA43-45F8-8DA6-EDF3A1582143}" presName="sibTrans" presStyleLbl="bgSibTrans2D1" presStyleIdx="3" presStyleCnt="5"/>
      <dgm:spPr/>
    </dgm:pt>
    <dgm:pt modelId="{0D5D66CA-2B9C-4A8F-9ED1-13F4B031768C}" type="pres">
      <dgm:prSet presAssocID="{27C1050F-2D44-4FB0-A99B-F09B48824494}" presName="compNode" presStyleCnt="0"/>
      <dgm:spPr/>
    </dgm:pt>
    <dgm:pt modelId="{F680F76F-700D-4E05-A0D9-E1BD02AC66A4}" type="pres">
      <dgm:prSet presAssocID="{27C1050F-2D44-4FB0-A99B-F09B48824494}" presName="dummyConnPt" presStyleCnt="0"/>
      <dgm:spPr/>
    </dgm:pt>
    <dgm:pt modelId="{FE2A6E82-CE1E-4520-8CDA-CEF89B17D636}" type="pres">
      <dgm:prSet presAssocID="{27C1050F-2D44-4FB0-A99B-F09B48824494}" presName="node" presStyleLbl="node1" presStyleIdx="4" presStyleCnt="6">
        <dgm:presLayoutVars>
          <dgm:bulletEnabled val="1"/>
        </dgm:presLayoutVars>
      </dgm:prSet>
      <dgm:spPr/>
    </dgm:pt>
    <dgm:pt modelId="{81AC464E-4FB5-4874-8799-22593D54A0BA}" type="pres">
      <dgm:prSet presAssocID="{A95A80DB-1FDF-4A58-B16B-F18A00B4FB48}" presName="sibTrans" presStyleLbl="bgSibTrans2D1" presStyleIdx="4" presStyleCnt="5"/>
      <dgm:spPr/>
    </dgm:pt>
    <dgm:pt modelId="{710108E6-38C5-49D7-8D01-8F1F861351F9}" type="pres">
      <dgm:prSet presAssocID="{DFDBDB97-5E99-4966-8EC8-51083BA7CA5B}" presName="compNode" presStyleCnt="0"/>
      <dgm:spPr/>
    </dgm:pt>
    <dgm:pt modelId="{DC5704DC-065F-4BC9-BAC7-5C2EA540FA09}" type="pres">
      <dgm:prSet presAssocID="{DFDBDB97-5E99-4966-8EC8-51083BA7CA5B}" presName="dummyConnPt" presStyleCnt="0"/>
      <dgm:spPr/>
    </dgm:pt>
    <dgm:pt modelId="{87D3AB41-6635-4043-8A1A-237AE5F73BDE}" type="pres">
      <dgm:prSet presAssocID="{DFDBDB97-5E99-4966-8EC8-51083BA7CA5B}" presName="node" presStyleLbl="node1" presStyleIdx="5" presStyleCnt="6">
        <dgm:presLayoutVars>
          <dgm:bulletEnabled val="1"/>
        </dgm:presLayoutVars>
      </dgm:prSet>
      <dgm:spPr/>
    </dgm:pt>
  </dgm:ptLst>
  <dgm:cxnLst>
    <dgm:cxn modelId="{FC1AEF07-45E5-4377-B3EB-735DB034E3D9}" type="presOf" srcId="{F82F319F-0F9C-44A6-A656-DFAAB8B29D2B}" destId="{6DD3A97F-F4D7-4C71-9AE2-44E7C510E027}" srcOrd="0" destOrd="0" presId="urn:microsoft.com/office/officeart/2005/8/layout/bProcess4"/>
    <dgm:cxn modelId="{FC1EBC1D-745F-4DD9-BA9E-609B58C1BA8D}" type="presOf" srcId="{A95A80DB-1FDF-4A58-B16B-F18A00B4FB48}" destId="{81AC464E-4FB5-4874-8799-22593D54A0BA}" srcOrd="0" destOrd="0" presId="urn:microsoft.com/office/officeart/2005/8/layout/bProcess4"/>
    <dgm:cxn modelId="{C21AAD24-024D-4213-BBCE-07AF94E8CF4C}" type="presOf" srcId="{9EF7EB57-AB42-4D32-A9B7-CFE42BF19312}" destId="{238E6CB2-265D-401B-96C8-A191E6261E9F}" srcOrd="0" destOrd="0" presId="urn:microsoft.com/office/officeart/2005/8/layout/bProcess4"/>
    <dgm:cxn modelId="{86DBC02E-860E-4023-B085-E19FFA608F30}" srcId="{785A6922-0A56-49CC-B234-59A1068B2CD8}" destId="{94C79DDE-D5FA-4E38-86B4-E2D017B7F6F8}" srcOrd="1" destOrd="0" parTransId="{2F6CB7C7-9D29-41B3-B5EA-9240A388EBC0}" sibTransId="{9EF7EB57-AB42-4D32-A9B7-CFE42BF19312}"/>
    <dgm:cxn modelId="{BDB7B742-2E24-4194-8D1C-B1C6669B5EEB}" type="presOf" srcId="{94C79DDE-D5FA-4E38-86B4-E2D017B7F6F8}" destId="{7BF775D4-4609-4E89-BF03-762FEEE90ABD}" srcOrd="0" destOrd="0" presId="urn:microsoft.com/office/officeart/2005/8/layout/bProcess4"/>
    <dgm:cxn modelId="{8E5B6166-65F6-4B43-8F1A-95C2641AB212}" srcId="{785A6922-0A56-49CC-B234-59A1068B2CD8}" destId="{F82F319F-0F9C-44A6-A656-DFAAB8B29D2B}" srcOrd="2" destOrd="0" parTransId="{7D8FB0EE-375E-438C-BCCE-AD31D0D8A0A6}" sibTransId="{F210AF94-6B1A-43F8-9A0D-B27256411689}"/>
    <dgm:cxn modelId="{FC011075-010F-4822-8B1A-333C3EE44ACD}" srcId="{785A6922-0A56-49CC-B234-59A1068B2CD8}" destId="{DFDBDB97-5E99-4966-8EC8-51083BA7CA5B}" srcOrd="5" destOrd="0" parTransId="{F9898398-2057-49DF-B8C5-B721B1D8F6D0}" sibTransId="{E304A7EA-8CE9-4F28-803B-D0A77A39B3EF}"/>
    <dgm:cxn modelId="{9842245A-CDB3-4900-9F9A-6618AE819C35}" type="presOf" srcId="{3E1E9A65-997E-437F-8A04-FB66823965A5}" destId="{F51CEAEB-24EE-4B33-A159-217820BDE3C7}" srcOrd="0" destOrd="0" presId="urn:microsoft.com/office/officeart/2005/8/layout/bProcess4"/>
    <dgm:cxn modelId="{BC1EEA84-AFD8-4AAE-94C2-921BF25839AE}" srcId="{785A6922-0A56-49CC-B234-59A1068B2CD8}" destId="{125B9823-E8AA-43B2-B379-7F816DB82F87}" srcOrd="0" destOrd="0" parTransId="{F0C20404-9166-4341-91B7-91C9C1B5862F}" sibTransId="{3E1E9A65-997E-437F-8A04-FB66823965A5}"/>
    <dgm:cxn modelId="{F9019695-CC2F-4E5D-A207-D48D483DC751}" srcId="{785A6922-0A56-49CC-B234-59A1068B2CD8}" destId="{5C971D33-B80F-4702-BB78-25C2121B1E6C}" srcOrd="3" destOrd="0" parTransId="{D9808878-12EA-432F-9201-E6FBF0EF7314}" sibTransId="{3B7031D0-CA43-45F8-8DA6-EDF3A1582143}"/>
    <dgm:cxn modelId="{3E4E1398-38A5-4E9B-980F-8685D3056423}" type="presOf" srcId="{27C1050F-2D44-4FB0-A99B-F09B48824494}" destId="{FE2A6E82-CE1E-4520-8CDA-CEF89B17D636}" srcOrd="0" destOrd="0" presId="urn:microsoft.com/office/officeart/2005/8/layout/bProcess4"/>
    <dgm:cxn modelId="{E1CF159E-6D04-4289-8FF4-8DA2295A02BF}" type="presOf" srcId="{DFDBDB97-5E99-4966-8EC8-51083BA7CA5B}" destId="{87D3AB41-6635-4043-8A1A-237AE5F73BDE}" srcOrd="0" destOrd="0" presId="urn:microsoft.com/office/officeart/2005/8/layout/bProcess4"/>
    <dgm:cxn modelId="{71489FA3-D602-4484-9D34-15E1F0589F6A}" type="presOf" srcId="{5C971D33-B80F-4702-BB78-25C2121B1E6C}" destId="{D59E4167-53D1-499C-A2A1-C2C342113BBE}" srcOrd="0" destOrd="0" presId="urn:microsoft.com/office/officeart/2005/8/layout/bProcess4"/>
    <dgm:cxn modelId="{9D8360AC-8834-4069-91EA-65B19529790D}" srcId="{785A6922-0A56-49CC-B234-59A1068B2CD8}" destId="{27C1050F-2D44-4FB0-A99B-F09B48824494}" srcOrd="4" destOrd="0" parTransId="{ACB931ED-E837-412A-A891-E9F6A854FD4E}" sibTransId="{A95A80DB-1FDF-4A58-B16B-F18A00B4FB48}"/>
    <dgm:cxn modelId="{23841ACA-22BC-4683-9AA1-C6DB322410A7}" type="presOf" srcId="{785A6922-0A56-49CC-B234-59A1068B2CD8}" destId="{374CA8B3-D830-4AF8-9B18-5BEC732B6A3E}" srcOrd="0" destOrd="0" presId="urn:microsoft.com/office/officeart/2005/8/layout/bProcess4"/>
    <dgm:cxn modelId="{7D5278DE-8743-4786-8DA1-CF76B629F231}" type="presOf" srcId="{F210AF94-6B1A-43F8-9A0D-B27256411689}" destId="{A6B13FA1-E058-492A-B518-6D2206184F9A}" srcOrd="0" destOrd="0" presId="urn:microsoft.com/office/officeart/2005/8/layout/bProcess4"/>
    <dgm:cxn modelId="{116F30F1-50B8-4109-BBC9-3FD4EBD7E2E7}" type="presOf" srcId="{3B7031D0-CA43-45F8-8DA6-EDF3A1582143}" destId="{C9FAFEB4-36C7-4FF7-BBB7-D8E31E0836E6}" srcOrd="0" destOrd="0" presId="urn:microsoft.com/office/officeart/2005/8/layout/bProcess4"/>
    <dgm:cxn modelId="{5BD7B9F4-2EC7-4F2D-8DD7-EB453CDB6B57}" type="presOf" srcId="{125B9823-E8AA-43B2-B379-7F816DB82F87}" destId="{09A5D415-7782-4964-8BF0-2F162236D240}" srcOrd="0" destOrd="0" presId="urn:microsoft.com/office/officeart/2005/8/layout/bProcess4"/>
    <dgm:cxn modelId="{C9552AD1-DFFA-43D5-8E88-B7AF914E908A}" type="presParOf" srcId="{374CA8B3-D830-4AF8-9B18-5BEC732B6A3E}" destId="{34F4D5A4-4C2D-4409-9F10-4A6FF7F7600A}" srcOrd="0" destOrd="0" presId="urn:microsoft.com/office/officeart/2005/8/layout/bProcess4"/>
    <dgm:cxn modelId="{5FC604F2-CFDB-47F9-9249-92EB46C2EC82}" type="presParOf" srcId="{34F4D5A4-4C2D-4409-9F10-4A6FF7F7600A}" destId="{483656FD-F8D3-4B80-A93C-815CDF34ABF1}" srcOrd="0" destOrd="0" presId="urn:microsoft.com/office/officeart/2005/8/layout/bProcess4"/>
    <dgm:cxn modelId="{20E79F53-BB0C-4899-9124-8BC356394317}" type="presParOf" srcId="{34F4D5A4-4C2D-4409-9F10-4A6FF7F7600A}" destId="{09A5D415-7782-4964-8BF0-2F162236D240}" srcOrd="1" destOrd="0" presId="urn:microsoft.com/office/officeart/2005/8/layout/bProcess4"/>
    <dgm:cxn modelId="{E8BB2661-2363-4BD3-BF57-BB488D1D4A41}" type="presParOf" srcId="{374CA8B3-D830-4AF8-9B18-5BEC732B6A3E}" destId="{F51CEAEB-24EE-4B33-A159-217820BDE3C7}" srcOrd="1" destOrd="0" presId="urn:microsoft.com/office/officeart/2005/8/layout/bProcess4"/>
    <dgm:cxn modelId="{BD7AE4A8-EB67-4878-AAAA-4B7A6AAB07D9}" type="presParOf" srcId="{374CA8B3-D830-4AF8-9B18-5BEC732B6A3E}" destId="{88CE29E0-A334-41E6-B993-1774242AEF04}" srcOrd="2" destOrd="0" presId="urn:microsoft.com/office/officeart/2005/8/layout/bProcess4"/>
    <dgm:cxn modelId="{5BFD5019-B3B0-4E3C-892B-76F71CDC1990}" type="presParOf" srcId="{88CE29E0-A334-41E6-B993-1774242AEF04}" destId="{0DEE2E80-2B8D-4BA9-9D3C-32247402B339}" srcOrd="0" destOrd="0" presId="urn:microsoft.com/office/officeart/2005/8/layout/bProcess4"/>
    <dgm:cxn modelId="{8DF424EB-EAB8-49EC-846F-4F2C33EFA2DD}" type="presParOf" srcId="{88CE29E0-A334-41E6-B993-1774242AEF04}" destId="{7BF775D4-4609-4E89-BF03-762FEEE90ABD}" srcOrd="1" destOrd="0" presId="urn:microsoft.com/office/officeart/2005/8/layout/bProcess4"/>
    <dgm:cxn modelId="{204DE0B2-1A25-414B-88C0-4F78DC78D670}" type="presParOf" srcId="{374CA8B3-D830-4AF8-9B18-5BEC732B6A3E}" destId="{238E6CB2-265D-401B-96C8-A191E6261E9F}" srcOrd="3" destOrd="0" presId="urn:microsoft.com/office/officeart/2005/8/layout/bProcess4"/>
    <dgm:cxn modelId="{613888DB-7F4D-4D51-BC8C-7DDEA626FC75}" type="presParOf" srcId="{374CA8B3-D830-4AF8-9B18-5BEC732B6A3E}" destId="{E8413BD7-C08B-48B3-A14B-6CA1A41BB270}" srcOrd="4" destOrd="0" presId="urn:microsoft.com/office/officeart/2005/8/layout/bProcess4"/>
    <dgm:cxn modelId="{175DB418-64F6-4ECB-9D11-00221B83C610}" type="presParOf" srcId="{E8413BD7-C08B-48B3-A14B-6CA1A41BB270}" destId="{73D4FD4D-1F9D-44DF-A662-3D0FFCAB884C}" srcOrd="0" destOrd="0" presId="urn:microsoft.com/office/officeart/2005/8/layout/bProcess4"/>
    <dgm:cxn modelId="{7B11CA20-714B-4985-882E-5F57178AA165}" type="presParOf" srcId="{E8413BD7-C08B-48B3-A14B-6CA1A41BB270}" destId="{6DD3A97F-F4D7-4C71-9AE2-44E7C510E027}" srcOrd="1" destOrd="0" presId="urn:microsoft.com/office/officeart/2005/8/layout/bProcess4"/>
    <dgm:cxn modelId="{552B6D23-6D26-41B2-A32D-3F3089E3B8EC}" type="presParOf" srcId="{374CA8B3-D830-4AF8-9B18-5BEC732B6A3E}" destId="{A6B13FA1-E058-492A-B518-6D2206184F9A}" srcOrd="5" destOrd="0" presId="urn:microsoft.com/office/officeart/2005/8/layout/bProcess4"/>
    <dgm:cxn modelId="{EE1B6C53-B555-46F4-8A54-AC568D3028BB}" type="presParOf" srcId="{374CA8B3-D830-4AF8-9B18-5BEC732B6A3E}" destId="{97619DC9-094E-424D-A813-5614E34E1832}" srcOrd="6" destOrd="0" presId="urn:microsoft.com/office/officeart/2005/8/layout/bProcess4"/>
    <dgm:cxn modelId="{00CACF50-0A6A-416B-BF23-6136EB23C4BA}" type="presParOf" srcId="{97619DC9-094E-424D-A813-5614E34E1832}" destId="{1B971241-A6C8-44AE-8654-21682CCA2641}" srcOrd="0" destOrd="0" presId="urn:microsoft.com/office/officeart/2005/8/layout/bProcess4"/>
    <dgm:cxn modelId="{CE8F0EFD-AB46-4F2F-9F03-F71797F31E85}" type="presParOf" srcId="{97619DC9-094E-424D-A813-5614E34E1832}" destId="{D59E4167-53D1-499C-A2A1-C2C342113BBE}" srcOrd="1" destOrd="0" presId="urn:microsoft.com/office/officeart/2005/8/layout/bProcess4"/>
    <dgm:cxn modelId="{98039D31-71C0-41D2-8576-E1B3DE5989C2}" type="presParOf" srcId="{374CA8B3-D830-4AF8-9B18-5BEC732B6A3E}" destId="{C9FAFEB4-36C7-4FF7-BBB7-D8E31E0836E6}" srcOrd="7" destOrd="0" presId="urn:microsoft.com/office/officeart/2005/8/layout/bProcess4"/>
    <dgm:cxn modelId="{331DF717-BAD9-4040-B3A1-6BD5B34B1203}" type="presParOf" srcId="{374CA8B3-D830-4AF8-9B18-5BEC732B6A3E}" destId="{0D5D66CA-2B9C-4A8F-9ED1-13F4B031768C}" srcOrd="8" destOrd="0" presId="urn:microsoft.com/office/officeart/2005/8/layout/bProcess4"/>
    <dgm:cxn modelId="{4B0D3EDE-8336-4174-90F7-20E41870DE22}" type="presParOf" srcId="{0D5D66CA-2B9C-4A8F-9ED1-13F4B031768C}" destId="{F680F76F-700D-4E05-A0D9-E1BD02AC66A4}" srcOrd="0" destOrd="0" presId="urn:microsoft.com/office/officeart/2005/8/layout/bProcess4"/>
    <dgm:cxn modelId="{FDD255DB-0556-430C-9340-C0FEA06926F5}" type="presParOf" srcId="{0D5D66CA-2B9C-4A8F-9ED1-13F4B031768C}" destId="{FE2A6E82-CE1E-4520-8CDA-CEF89B17D636}" srcOrd="1" destOrd="0" presId="urn:microsoft.com/office/officeart/2005/8/layout/bProcess4"/>
    <dgm:cxn modelId="{A00E5140-CE2C-4090-8D8D-44BD226AE700}" type="presParOf" srcId="{374CA8B3-D830-4AF8-9B18-5BEC732B6A3E}" destId="{81AC464E-4FB5-4874-8799-22593D54A0BA}" srcOrd="9" destOrd="0" presId="urn:microsoft.com/office/officeart/2005/8/layout/bProcess4"/>
    <dgm:cxn modelId="{03BF2CE3-0286-4FAD-9D8C-18CDE42625ED}" type="presParOf" srcId="{374CA8B3-D830-4AF8-9B18-5BEC732B6A3E}" destId="{710108E6-38C5-49D7-8D01-8F1F861351F9}" srcOrd="10" destOrd="0" presId="urn:microsoft.com/office/officeart/2005/8/layout/bProcess4"/>
    <dgm:cxn modelId="{1B39A0A6-7BA6-444C-B17F-A187FD3D7E70}" type="presParOf" srcId="{710108E6-38C5-49D7-8D01-8F1F861351F9}" destId="{DC5704DC-065F-4BC9-BAC7-5C2EA540FA09}" srcOrd="0" destOrd="0" presId="urn:microsoft.com/office/officeart/2005/8/layout/bProcess4"/>
    <dgm:cxn modelId="{20843552-3263-4D89-B6B2-1A4628B25905}" type="presParOf" srcId="{710108E6-38C5-49D7-8D01-8F1F861351F9}" destId="{87D3AB41-6635-4043-8A1A-237AE5F73BDE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CEAEB-24EE-4B33-A159-217820BDE3C7}">
      <dsp:nvSpPr>
        <dsp:cNvPr id="0" name=""/>
        <dsp:cNvSpPr/>
      </dsp:nvSpPr>
      <dsp:spPr>
        <a:xfrm rot="5400000">
          <a:off x="504450" y="1091363"/>
          <a:ext cx="1698008" cy="205149"/>
        </a:xfrm>
        <a:prstGeom prst="rect">
          <a:avLst/>
        </a:prstGeom>
        <a:solidFill>
          <a:srgbClr val="FCC1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5D415-7782-4964-8BF0-2F162236D240}">
      <dsp:nvSpPr>
        <dsp:cNvPr id="0" name=""/>
        <dsp:cNvSpPr/>
      </dsp:nvSpPr>
      <dsp:spPr>
        <a:xfrm>
          <a:off x="891785" y="2849"/>
          <a:ext cx="2279433" cy="1367660"/>
        </a:xfrm>
        <a:prstGeom prst="roundRect">
          <a:avLst>
            <a:gd name="adj" fmla="val 10000"/>
          </a:avLst>
        </a:prstGeom>
        <a:solidFill>
          <a:srgbClr val="A3DA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b="0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Flexible Package Applications (including all checklist documents) are to be sent to FS Alliance Inbox, </a:t>
          </a:r>
          <a:r>
            <a:rPr lang="en-AU" sz="1100" b="0" u="sng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fsalliance.bpa.@anglicarevic.org.au</a:t>
          </a:r>
          <a:r>
            <a:rPr lang="en-AU" sz="1100" b="0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 by COB Monday.</a:t>
          </a:r>
          <a:endParaRPr lang="en-AU" sz="1100" kern="1200" dirty="0">
            <a:solidFill>
              <a:schemeClr val="tx1"/>
            </a:solidFill>
          </a:endParaRPr>
        </a:p>
      </dsp:txBody>
      <dsp:txXfrm>
        <a:off x="931842" y="42906"/>
        <a:ext cx="2199319" cy="1287546"/>
      </dsp:txXfrm>
    </dsp:sp>
    <dsp:sp modelId="{238E6CB2-265D-401B-96C8-A191E6261E9F}">
      <dsp:nvSpPr>
        <dsp:cNvPr id="0" name=""/>
        <dsp:cNvSpPr/>
      </dsp:nvSpPr>
      <dsp:spPr>
        <a:xfrm rot="5400000">
          <a:off x="504450" y="2800938"/>
          <a:ext cx="1698008" cy="205149"/>
        </a:xfrm>
        <a:prstGeom prst="rect">
          <a:avLst/>
        </a:prstGeom>
        <a:solidFill>
          <a:srgbClr val="FCC1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775D4-4609-4E89-BF03-762FEEE90ABD}">
      <dsp:nvSpPr>
        <dsp:cNvPr id="0" name=""/>
        <dsp:cNvSpPr/>
      </dsp:nvSpPr>
      <dsp:spPr>
        <a:xfrm>
          <a:off x="891785" y="1712424"/>
          <a:ext cx="2279433" cy="1367660"/>
        </a:xfrm>
        <a:prstGeom prst="roundRect">
          <a:avLst>
            <a:gd name="adj" fmla="val 10000"/>
          </a:avLst>
        </a:prstGeom>
        <a:solidFill>
          <a:srgbClr val="A3DA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AU" sz="1100" b="0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Partnership Facilitator will review applications; for both completeness of required documentation and appropriateness for access to Flexible Funding (against the Guidelines) by COB Tuesday, </a:t>
          </a:r>
          <a:endParaRPr lang="en-AU" sz="1100" kern="1200" dirty="0">
            <a:solidFill>
              <a:schemeClr val="tx1"/>
            </a:solidFill>
          </a:endParaRPr>
        </a:p>
      </dsp:txBody>
      <dsp:txXfrm>
        <a:off x="931842" y="1752481"/>
        <a:ext cx="2199319" cy="1287546"/>
      </dsp:txXfrm>
    </dsp:sp>
    <dsp:sp modelId="{A6B13FA1-E058-492A-B518-6D2206184F9A}">
      <dsp:nvSpPr>
        <dsp:cNvPr id="0" name=""/>
        <dsp:cNvSpPr/>
      </dsp:nvSpPr>
      <dsp:spPr>
        <a:xfrm>
          <a:off x="1359238" y="3655726"/>
          <a:ext cx="3020080" cy="205149"/>
        </a:xfrm>
        <a:prstGeom prst="rect">
          <a:avLst/>
        </a:prstGeom>
        <a:solidFill>
          <a:srgbClr val="FCC1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3A97F-F4D7-4C71-9AE2-44E7C510E027}">
      <dsp:nvSpPr>
        <dsp:cNvPr id="0" name=""/>
        <dsp:cNvSpPr/>
      </dsp:nvSpPr>
      <dsp:spPr>
        <a:xfrm>
          <a:off x="891785" y="3421999"/>
          <a:ext cx="2279433" cy="1367660"/>
        </a:xfrm>
        <a:prstGeom prst="roundRect">
          <a:avLst>
            <a:gd name="adj" fmla="val 10000"/>
          </a:avLst>
        </a:prstGeom>
        <a:solidFill>
          <a:srgbClr val="A3DA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>
              <a:solidFill>
                <a:schemeClr val="tx1"/>
              </a:solidFill>
              <a:latin typeface="Lato" panose="020F0502020204030203" pitchFamily="34" charset="0"/>
            </a:rPr>
            <a:t>Any applications with missing information will be sent back to applicant. This can delay applications by a week (application reviewed the following Tuesday)</a:t>
          </a:r>
        </a:p>
      </dsp:txBody>
      <dsp:txXfrm>
        <a:off x="931842" y="3462056"/>
        <a:ext cx="2199319" cy="1287546"/>
      </dsp:txXfrm>
    </dsp:sp>
    <dsp:sp modelId="{C9FAFEB4-36C7-4FF7-BBB7-D8E31E0836E6}">
      <dsp:nvSpPr>
        <dsp:cNvPr id="0" name=""/>
        <dsp:cNvSpPr/>
      </dsp:nvSpPr>
      <dsp:spPr>
        <a:xfrm rot="16200000">
          <a:off x="3536097" y="2800938"/>
          <a:ext cx="1698008" cy="205149"/>
        </a:xfrm>
        <a:prstGeom prst="rect">
          <a:avLst/>
        </a:prstGeom>
        <a:solidFill>
          <a:srgbClr val="FCC1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E4167-53D1-499C-A2A1-C2C342113BBE}">
      <dsp:nvSpPr>
        <dsp:cNvPr id="0" name=""/>
        <dsp:cNvSpPr/>
      </dsp:nvSpPr>
      <dsp:spPr>
        <a:xfrm>
          <a:off x="3923432" y="3421999"/>
          <a:ext cx="2279433" cy="1367660"/>
        </a:xfrm>
        <a:prstGeom prst="roundRect">
          <a:avLst>
            <a:gd name="adj" fmla="val 10000"/>
          </a:avLst>
        </a:prstGeom>
        <a:solidFill>
          <a:srgbClr val="A3DA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b="0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Admin/finance will be notified Wednesday AM of approved applications. </a:t>
          </a:r>
          <a:endParaRPr lang="en-AU" sz="1100" kern="1200" dirty="0">
            <a:solidFill>
              <a:schemeClr val="tx1"/>
            </a:solidFill>
          </a:endParaRPr>
        </a:p>
      </dsp:txBody>
      <dsp:txXfrm>
        <a:off x="3963489" y="3462056"/>
        <a:ext cx="2199319" cy="1287546"/>
      </dsp:txXfrm>
    </dsp:sp>
    <dsp:sp modelId="{81AC464E-4FB5-4874-8799-22593D54A0BA}">
      <dsp:nvSpPr>
        <dsp:cNvPr id="0" name=""/>
        <dsp:cNvSpPr/>
      </dsp:nvSpPr>
      <dsp:spPr>
        <a:xfrm rot="16200000">
          <a:off x="3536097" y="1091363"/>
          <a:ext cx="1698008" cy="205149"/>
        </a:xfrm>
        <a:prstGeom prst="rect">
          <a:avLst/>
        </a:prstGeom>
        <a:solidFill>
          <a:srgbClr val="FCC198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A6E82-CE1E-4520-8CDA-CEF89B17D636}">
      <dsp:nvSpPr>
        <dsp:cNvPr id="0" name=""/>
        <dsp:cNvSpPr/>
      </dsp:nvSpPr>
      <dsp:spPr>
        <a:xfrm>
          <a:off x="3923432" y="1712424"/>
          <a:ext cx="2279433" cy="1367660"/>
        </a:xfrm>
        <a:prstGeom prst="roundRect">
          <a:avLst>
            <a:gd name="adj" fmla="val 10000"/>
          </a:avLst>
        </a:prstGeom>
        <a:solidFill>
          <a:srgbClr val="A3DA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b="0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Admin/finance communicates decisions made by Partnership Facilitator with the practitioner via email and initiates purchasing by COB Friday in the same week applications close. </a:t>
          </a:r>
          <a:endParaRPr lang="en-AU" sz="1100" kern="1200" dirty="0">
            <a:solidFill>
              <a:schemeClr val="tx1"/>
            </a:solidFill>
          </a:endParaRPr>
        </a:p>
      </dsp:txBody>
      <dsp:txXfrm>
        <a:off x="3963489" y="1752481"/>
        <a:ext cx="2199319" cy="1287546"/>
      </dsp:txXfrm>
    </dsp:sp>
    <dsp:sp modelId="{87D3AB41-6635-4043-8A1A-237AE5F73BDE}">
      <dsp:nvSpPr>
        <dsp:cNvPr id="0" name=""/>
        <dsp:cNvSpPr/>
      </dsp:nvSpPr>
      <dsp:spPr>
        <a:xfrm>
          <a:off x="3923432" y="2849"/>
          <a:ext cx="2279433" cy="1367660"/>
        </a:xfrm>
        <a:prstGeom prst="roundRect">
          <a:avLst>
            <a:gd name="adj" fmla="val 10000"/>
          </a:avLst>
        </a:prstGeom>
        <a:solidFill>
          <a:srgbClr val="A3DA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b="0" kern="1200" dirty="0">
              <a:solidFill>
                <a:schemeClr val="tx1"/>
              </a:solidFill>
              <a:effectLst/>
              <a:latin typeface="Lato" panose="020F0502020204030203" pitchFamily="34" charset="0"/>
            </a:rPr>
            <a:t>Admin/finance continues to communicate with practitioner until the package purchase is complete.</a:t>
          </a:r>
          <a:endParaRPr lang="en-AU" sz="1100" kern="1200" dirty="0">
            <a:solidFill>
              <a:schemeClr val="tx1"/>
            </a:solidFill>
          </a:endParaRPr>
        </a:p>
      </dsp:txBody>
      <dsp:txXfrm>
        <a:off x="3963489" y="42906"/>
        <a:ext cx="2199319" cy="128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39FBB-CB07-5786-B034-2F2032467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639C2-18B2-754E-F2D8-2AD3F1606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E4FF8-932F-250C-4587-02D0417D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CE2D7-A4B8-EBB5-7729-79C86041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9FFD-7148-61D3-5F5E-02622AF8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4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0BC9-391A-4E3F-4B6F-1373C43F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81DF8-21D3-F444-850C-5EC0332FF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E51C0-1518-DB55-1FFC-B88E480F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E71B0-4ED2-90DC-43FB-E5AC2DB5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5905A-0BE7-8505-9F11-C0743C42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3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30EDA-5A22-6B27-5128-D4197B0EC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0CDC6-EF98-A680-1C57-581F0403C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A7CC4-C658-B4C9-8A1C-E7D42DB9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860AB-58A3-5235-8C6E-93FBA8B1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61560-39F4-ACFB-8E41-35FBDF3D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89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8029-6CDE-DCBE-F1FA-32A5A4B6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AD08-2DB4-B0DB-558A-12616D99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0780-4A8D-C601-2326-5E7B0CD5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90814-6712-3E8B-5A37-0D5E53B9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AB47-ABBA-9E5F-0915-7D638A3D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87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479A-1B30-9A16-ACD6-2F2C8816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6CAD2-F542-9C7D-3166-2C2D66DC5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A0D23-F3D0-34D9-051C-93C9EBCC5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EF904-CD9D-0F0A-FB28-CBF01C876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890C6-4C36-6C27-42A8-CDB65354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430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DECD0-425F-C4BA-0D56-F95D847F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71B17-1647-26D8-8657-9E4FBF844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F50A9-EE49-59AF-5494-0639C027F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B4ED4-20EA-B5C9-654A-415C359C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57D31-9A8A-1483-1A65-7160D0FD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5AAF1-EA3B-F07B-046B-89CB751C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641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E048-99AF-424D-C449-1E593E87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D1D72-8251-F619-2BE2-10C98C9C0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46A27-564F-A0E6-6346-596012EB0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0EBB8-F1E4-1BAB-7C3D-8D1946751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B6FA9-8475-7213-F26D-587C29729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AF63F-DC0F-9731-E270-4E5B67F9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F1549-DF8B-4677-70CC-7788A661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E9034-C668-6E3C-AA6F-F54B78E9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4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F2CD-8213-28E3-FC62-72F8D207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B88F4-941B-5652-82C5-FA404838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119CE-FB70-7330-BA04-67583A79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A1D5-3DDD-5257-B969-5C4DE33A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7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C014D-CEBC-56B3-BD63-BFB0DD05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F2FAB-7818-9575-7CEB-9AEE6694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E878F-6FEE-2E03-6455-2C1F5F0E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0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D45A-662B-5F15-3965-6F5BD212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804A5-B886-DA7F-871F-AE34882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2D54C-B109-6FFC-C49D-2DD6B2590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ADD49-F0CE-F071-39B2-6A3F9913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D4470-A8A3-B15E-E502-C097CAD7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3C909-4503-DE3D-D5B5-65D7C894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11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60C0-6A49-4FF2-DC82-C994D3EE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4B396-8FC5-6F8E-72B9-9DB5CA52B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B01CE-019B-BAD7-993C-88E302E2F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420D8-B1C1-9F40-722A-A64C3CF6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13879-20E3-744F-8D58-9492B3D9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CA24E-9C05-27C2-9914-A8881B9E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547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5799C5-F689-B11E-CE75-0C028435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261C-8FE6-0F04-D846-AF7831B20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85DCA-9086-C2F1-6785-92C45176B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BE11-EAFC-40A3-A685-9BB833A4066F}" type="datetimeFigureOut">
              <a:rPr lang="en-AU" smtClean="0"/>
              <a:t>19/10/2023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1534D-0BE6-A2EB-6DF8-EA04B05E6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5E906-9697-714F-A26E-120408416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3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fs.alliance@anglicare.org.a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fs.alliance@anglicarevic.org.a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s.alliance@anglicare.org.a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904D5-27F9-FE74-A965-E0222F387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9501" y="3621972"/>
            <a:ext cx="9163757" cy="450447"/>
          </a:xfrm>
        </p:spPr>
        <p:txBody>
          <a:bodyPr anchor="ctr">
            <a:normAutofit/>
          </a:bodyPr>
          <a:lstStyle/>
          <a:p>
            <a:r>
              <a:rPr lang="en-AU" sz="2000" dirty="0">
                <a:solidFill>
                  <a:schemeClr val="tx2"/>
                </a:solidFill>
                <a:latin typeface="Lato" panose="020F0502020204030203" pitchFamily="34" charset="0"/>
              </a:rPr>
              <a:t>Alliance updates – February 2023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9E4B95-4133-5653-FCDD-838C90356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051" y="2174333"/>
            <a:ext cx="2961167" cy="1406554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42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217" y="1424694"/>
            <a:ext cx="7666175" cy="7839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b="1" kern="1200" dirty="0">
                <a:latin typeface="Lato" panose="020F0502020204030203" pitchFamily="34" charset="0"/>
              </a:rPr>
              <a:t>Flexible Support Packages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8E1BE4D-580A-C6E5-EAC5-1A53330D2850}"/>
              </a:ext>
            </a:extLst>
          </p:cNvPr>
          <p:cNvSpPr txBox="1"/>
          <p:nvPr/>
        </p:nvSpPr>
        <p:spPr>
          <a:xfrm>
            <a:off x="2783362" y="2331303"/>
            <a:ext cx="7827886" cy="1583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Please forward your confirmation email including package ID number to </a:t>
            </a: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2"/>
              </a:rPr>
              <a:t>fs.alliance</a:t>
            </a: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2"/>
              </a:rPr>
              <a:t>@anglicare.org.au</a:t>
            </a: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with your consent form attached and tax invoice made out to Anglicare Victoria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b="1" u="sng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AU" sz="1600" b="1" u="sng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ckages that do not contain correct information will not be processed until the Tuesday after all of the information has been received </a:t>
            </a:r>
            <a:endParaRPr lang="en-AU" sz="1600" b="1" dirty="0"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2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217" y="1424694"/>
            <a:ext cx="7666175" cy="7839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b="1" kern="1200" dirty="0">
                <a:latin typeface="Lato" panose="020F0502020204030203" pitchFamily="34" charset="0"/>
              </a:rPr>
              <a:t>Flexible Support Packages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8E1BE4D-580A-C6E5-EAC5-1A53330D2850}"/>
              </a:ext>
            </a:extLst>
          </p:cNvPr>
          <p:cNvSpPr txBox="1"/>
          <p:nvPr/>
        </p:nvSpPr>
        <p:spPr>
          <a:xfrm>
            <a:off x="2783362" y="2331303"/>
            <a:ext cx="7827886" cy="1505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Fines and illegal activity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Medical appointments and medical items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Food vouchers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Utility bills </a:t>
            </a:r>
          </a:p>
        </p:txBody>
      </p:sp>
    </p:spTree>
    <p:extLst>
      <p:ext uri="{BB962C8B-B14F-4D97-AF65-F5344CB8AC3E}">
        <p14:creationId xmlns:p14="http://schemas.microsoft.com/office/powerpoint/2010/main" val="311813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8E1BE4D-580A-C6E5-EAC5-1A53330D2850}"/>
              </a:ext>
            </a:extLst>
          </p:cNvPr>
          <p:cNvSpPr txBox="1"/>
          <p:nvPr/>
        </p:nvSpPr>
        <p:spPr>
          <a:xfrm>
            <a:off x="1919760" y="1784403"/>
            <a:ext cx="7827886" cy="2965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What information do we need in order to complete the purchase? </a:t>
            </a:r>
            <a:r>
              <a:rPr lang="en-AU" sz="1600" dirty="0" err="1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. delivery address, safe place to leave, contact details, barriers to delivery (for furniture purchases).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u="sng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Please provide client mobile number where applicable </a:t>
            </a: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so they are able to receive delivery notifications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Consider your client security when sending emails. If there is a delivery address or personal identifying information  -  </a:t>
            </a:r>
            <a:r>
              <a:rPr lang="en-AU" sz="1600" u="sng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please place all of this into the online form and not via email as this is not a secure platform.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dirty="0">
              <a:latin typeface="Calibri" panose="020F05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1248-C9C3-1E27-6D23-78451618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6E1AF-FD01-8FDF-8948-D8F1D26857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190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AU" sz="1400" u="sng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When an approval is needed prior to an invoice being generated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Submit below template and email </a:t>
            </a: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2"/>
              </a:rPr>
              <a:t>fs.alliance@anglicarevic.org.au</a:t>
            </a:r>
            <a:endParaRPr lang="en-AU" sz="1400" dirty="0"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Family surname:</a:t>
            </a:r>
            <a:b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Package request: </a:t>
            </a:r>
            <a:b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Brief synopsis:</a:t>
            </a:r>
            <a:b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Alternative funding options explored:</a:t>
            </a:r>
            <a:b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Team leader approval (Y/N):</a:t>
            </a:r>
            <a:b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Partnership Facilitator approval: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sz="1400" u="sng" dirty="0"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sz="1400" u="sng" dirty="0"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dirty="0">
              <a:latin typeface="Calibri" panose="020F05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01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A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50AE864-0D6C-20B5-CF2A-94B04F95BF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025978"/>
              </p:ext>
            </p:extLst>
          </p:nvPr>
        </p:nvGraphicFramePr>
        <p:xfrm>
          <a:off x="2169422" y="1188945"/>
          <a:ext cx="7094651" cy="4792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DD9B97-97D2-F60F-7437-9C083E158DAA}"/>
              </a:ext>
            </a:extLst>
          </p:cNvPr>
          <p:cNvSpPr txBox="1"/>
          <p:nvPr/>
        </p:nvSpPr>
        <p:spPr>
          <a:xfrm>
            <a:off x="3011055" y="6113139"/>
            <a:ext cx="5403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n-A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Applications must be approved in writing  by the Partnership Facilitator before services or items can be paid for 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54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8E1BE4D-580A-C6E5-EAC5-1A53330D2850}"/>
              </a:ext>
            </a:extLst>
          </p:cNvPr>
          <p:cNvSpPr txBox="1"/>
          <p:nvPr/>
        </p:nvSpPr>
        <p:spPr>
          <a:xfrm>
            <a:off x="3564097" y="2460544"/>
            <a:ext cx="3691156" cy="813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Submitting complete applications</a:t>
            </a:r>
            <a:endParaRPr lang="en-AU" u="sng" dirty="0"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dirty="0">
              <a:latin typeface="Calibri" panose="020F05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4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9608" y="2826356"/>
            <a:ext cx="7666175" cy="7839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latin typeface="Lato" panose="020F0502020204030203" pitchFamily="34" charset="0"/>
              </a:rPr>
              <a:t>Questions/Feedback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8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66F785E-241A-7426-B441-AF32F3FA70CC}"/>
              </a:ext>
            </a:extLst>
          </p:cNvPr>
          <p:cNvSpPr txBox="1"/>
          <p:nvPr/>
        </p:nvSpPr>
        <p:spPr>
          <a:xfrm>
            <a:off x="2743198" y="1874100"/>
            <a:ext cx="5895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latin typeface="Lato" panose="020F0502020204030203" pitchFamily="34" charset="0"/>
              </a:rPr>
              <a:t>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Lato" panose="020F0502020204030203" pitchFamily="34" charset="0"/>
              </a:rPr>
              <a:t>Bayside Peninsula Child &amp; Family Services alliance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Lato" panose="020F0502020204030203" pitchFamily="34" charset="0"/>
              </a:rPr>
              <a:t>Flexible Support Packages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Lato" panose="020F0502020204030203" pitchFamily="34" charset="0"/>
              </a:rPr>
              <a:t>SouthSafe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085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70" y="1884182"/>
            <a:ext cx="3410805" cy="16201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6388395" y="1884182"/>
            <a:ext cx="5716919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Anglicare Victoria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Bayside Community Information and Support Service (BayCISS)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 err="1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OzChild</a:t>
            </a:r>
            <a:endParaRPr lang="en-AU" sz="1600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City of Kingston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City of Port Phillip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Connect Health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Family Life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Good Shepherd Australia New Zealand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Jewish Care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Key Assets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MacKillop Family Services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Uniting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VACCA</a:t>
            </a:r>
          </a:p>
          <a:p>
            <a:pPr algn="l"/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93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70" y="1884182"/>
            <a:ext cx="3410805" cy="16201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6351450" y="2694248"/>
            <a:ext cx="571691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Shared planning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</a:rPr>
              <a:t>Shared operational management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Shared service coordination </a:t>
            </a:r>
          </a:p>
          <a:p>
            <a:pPr algn="l"/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5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70" y="1884182"/>
            <a:ext cx="3410805" cy="16201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6351450" y="2694248"/>
            <a:ext cx="571691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Sharing of Brief Intervention programs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</a:rPr>
              <a:t>Sharing of secondary consults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Referring into programs from other agencies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</a:rPr>
              <a:t>Shared processes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Shared training opportunities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</a:rPr>
              <a:t>Shared peer support and reflective practice (where appropriate and relevant)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</a:rPr>
              <a:t>Partnership Facilitator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Anything else? </a:t>
            </a:r>
            <a:r>
              <a:rPr lang="en-AU" sz="1600" b="0" i="0" dirty="0">
                <a:solidFill>
                  <a:schemeClr val="bg1"/>
                </a:solidFill>
                <a:effectLst/>
                <a:latin typeface="Lato" panose="020F0502020204030203" pitchFamily="34" charset="0"/>
                <a:sym typeface="Wingdings" panose="05000000000000000000" pitchFamily="2" charset="2"/>
              </a:rPr>
              <a:t></a:t>
            </a: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  <a:sym typeface="Wingdings" panose="05000000000000000000" pitchFamily="2" charset="2"/>
              </a:rPr>
              <a:t> </a:t>
            </a:r>
            <a:endParaRPr lang="en-AU" sz="1600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algn="l"/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052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800" y="1320574"/>
            <a:ext cx="7666175" cy="7839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Flexible Support Packages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66F785E-241A-7426-B441-AF32F3FA70CC}"/>
              </a:ext>
            </a:extLst>
          </p:cNvPr>
          <p:cNvSpPr txBox="1"/>
          <p:nvPr/>
        </p:nvSpPr>
        <p:spPr>
          <a:xfrm>
            <a:off x="2361458" y="2705785"/>
            <a:ext cx="7048872" cy="1519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enable families to make </a:t>
            </a:r>
            <a:r>
              <a:rPr lang="en-AU" sz="1800" b="1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positive and enduring change </a:t>
            </a:r>
            <a:r>
              <a:rPr lang="en-AU" sz="1800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that will increase parenting capacity, improve family functioning and promote the safety, wellbeing and development of their children and young people.</a:t>
            </a:r>
            <a:endParaRPr lang="en-AU" dirty="0">
              <a:latin typeface="Lato" panose="020F0502020204030203" pitchFamily="34" charset="0"/>
              <a:ea typeface="Times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600"/>
              </a:spcAft>
            </a:pPr>
            <a:endParaRPr lang="en-AU" sz="1800" dirty="0">
              <a:effectLst/>
              <a:latin typeface="Lato" panose="020F0502020204030203" pitchFamily="34" charset="0"/>
              <a:ea typeface="Times" panose="02020603050405020304" pitchFamily="18" charset="0"/>
            </a:endParaRPr>
          </a:p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provide practical support and services to </a:t>
            </a:r>
            <a:r>
              <a:rPr lang="en-AU" sz="1800" b="1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minimise children, young people and families requiring more intensive intervention</a:t>
            </a:r>
            <a:r>
              <a:rPr lang="en-AU" sz="1800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30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153" y="1320574"/>
            <a:ext cx="8356257" cy="7839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000" kern="1200" dirty="0">
                <a:latin typeface="Lato" panose="020F0502020204030203" pitchFamily="34" charset="0"/>
              </a:rPr>
              <a:t>Role of the Partnership Facilitator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66F785E-241A-7426-B441-AF32F3FA70CC}"/>
              </a:ext>
            </a:extLst>
          </p:cNvPr>
          <p:cNvSpPr txBox="1"/>
          <p:nvPr/>
        </p:nvSpPr>
        <p:spPr>
          <a:xfrm>
            <a:off x="2361458" y="2705785"/>
            <a:ext cx="7048872" cy="8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Lato" panose="020F0502020204030203" pitchFamily="34" charset="0"/>
                <a:ea typeface="Times" panose="02020603050405020304" pitchFamily="18" charset="0"/>
              </a:rPr>
              <a:t>Ensure consistency of packages across the alliance and that all relevant paperwork is present for acquittals and auditing</a:t>
            </a:r>
          </a:p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Lato" panose="020F0502020204030203" pitchFamily="34" charset="0"/>
                <a:ea typeface="Times" panose="02020603050405020304" pitchFamily="18" charset="0"/>
              </a:rPr>
              <a:t>It is the role of the team leader/program manager to approve packages and discuss options for your client </a:t>
            </a:r>
          </a:p>
        </p:txBody>
      </p:sp>
    </p:spTree>
    <p:extLst>
      <p:ext uri="{BB962C8B-B14F-4D97-AF65-F5344CB8AC3E}">
        <p14:creationId xmlns:p14="http://schemas.microsoft.com/office/powerpoint/2010/main" val="222072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 dirty="0">
                <a:solidFill>
                  <a:schemeClr val="tx1"/>
                </a:solidFill>
                <a:latin typeface="Lato" panose="020F0502020204030203" pitchFamily="34" charset="0"/>
              </a:rPr>
              <a:t>Flexible Support Packages 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F79299-2EBD-DCD6-9DD6-7634F52C0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78122"/>
              </p:ext>
            </p:extLst>
          </p:nvPr>
        </p:nvGraphicFramePr>
        <p:xfrm>
          <a:off x="320040" y="2900418"/>
          <a:ext cx="11548871" cy="305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7520">
                  <a:extLst>
                    <a:ext uri="{9D8B030D-6E8A-4147-A177-3AD203B41FA5}">
                      <a16:colId xmlns:a16="http://schemas.microsoft.com/office/drawing/2014/main" val="132634316"/>
                    </a:ext>
                  </a:extLst>
                </a:gridCol>
                <a:gridCol w="5881351">
                  <a:extLst>
                    <a:ext uri="{9D8B030D-6E8A-4147-A177-3AD203B41FA5}">
                      <a16:colId xmlns:a16="http://schemas.microsoft.com/office/drawing/2014/main" val="2776140465"/>
                    </a:ext>
                  </a:extLst>
                </a:gridCol>
              </a:tblGrid>
              <a:tr h="37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Package amount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Approval level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90300"/>
                  </a:ext>
                </a:extLst>
              </a:tr>
              <a:tr h="37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Up to $1162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Team Leader 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05006"/>
                  </a:ext>
                </a:extLst>
              </a:tr>
              <a:tr h="37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Between 1162 and $1500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Program Manager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4070"/>
                  </a:ext>
                </a:extLst>
              </a:tr>
              <a:tr h="193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Greater than $1500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Program Manager  + Alliance deputy chair (alliance facilitator to request deputy chair approval) </a:t>
                      </a: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Please note these packages may have delays due</a:t>
                      </a:r>
                    </a:p>
                    <a:p>
                      <a:pPr marL="0" lvl="0" indent="0">
                        <a:lnSpc>
                          <a:spcPts val="1350"/>
                        </a:lnSpc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 to additional approval required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662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7DA9BE-26EB-B821-AA3C-A2828D02E7C8}"/>
              </a:ext>
            </a:extLst>
          </p:cNvPr>
          <p:cNvSpPr txBox="1"/>
          <p:nvPr/>
        </p:nvSpPr>
        <p:spPr>
          <a:xfrm>
            <a:off x="236150" y="5591039"/>
            <a:ext cx="10568870" cy="992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AU" sz="1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Packages to support </a:t>
            </a:r>
            <a:r>
              <a:rPr lang="en-AU" sz="1400" u="sng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assessments only up to $2500</a:t>
            </a:r>
            <a:r>
              <a:rPr lang="en-AU" sz="1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approval by agency Program Manager. Assessments greater than $2500 require program manager + deputy chair approval.</a:t>
            </a:r>
            <a:endParaRPr lang="en-AU" sz="14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6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4217" y="381683"/>
            <a:ext cx="7666175" cy="7839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b="1" kern="1200" dirty="0">
                <a:latin typeface="Lato" panose="020F0502020204030203" pitchFamily="34" charset="0"/>
              </a:rPr>
              <a:t>Flexible Support Packages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8E1BE4D-580A-C6E5-EAC5-1A53330D2850}"/>
              </a:ext>
            </a:extLst>
          </p:cNvPr>
          <p:cNvSpPr txBox="1"/>
          <p:nvPr/>
        </p:nvSpPr>
        <p:spPr>
          <a:xfrm>
            <a:off x="2782142" y="1357936"/>
            <a:ext cx="7827886" cy="5313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b="1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After you have submitted a package on the online form: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1. Please forward the confirmation email with the package ID to </a:t>
            </a: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2"/>
              </a:rPr>
              <a:t>fs.alliance@anglicare.org.au</a:t>
            </a: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along with the tax invoice made out to Anglicare Victoria and consent form.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2. This invoice</a:t>
            </a: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must be contain the correct amount of the item or service requested. Invoices made out to clients or to other agencies cannot be accepted and will result in a delay in processing applications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3. P</a:t>
            </a:r>
            <a:r>
              <a:rPr lang="en-AU" sz="1600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lease copy in your team leader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sz="1600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NB: Please do note have the company email the invoice directly, please attach with your confirmation email to decrease admin time matching the correct packages. </a:t>
            </a:r>
            <a:endParaRPr lang="en-AU" sz="1600" dirty="0"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16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Alternatively, if an item is being purchased online and can be paid for by credit card a link to the item for purchase can be provided. In this instance, a tax invoice is not required</a:t>
            </a:r>
            <a:r>
              <a:rPr lang="en-AU" sz="1600" dirty="0"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one will be generated upon purchase. </a:t>
            </a:r>
            <a:endParaRPr lang="en-AU" sz="16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b="1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NB: If your team leader or manager is on leave, please submit the TL or manager who is acting in their position in order to avoid approval delays/having to re-submit.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b="1" dirty="0"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Please copy/paste TL</a:t>
            </a:r>
            <a:r>
              <a:rPr lang="en-AU" sz="1600" b="1" dirty="0"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/manager email to ensure correct email address is received</a:t>
            </a:r>
            <a:endParaRPr lang="en-AU" sz="1600" b="1" dirty="0"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3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4933</TotalTime>
  <Words>878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Flexible Support Packages </vt:lpstr>
      <vt:lpstr>Role of the Partnership Facilitator</vt:lpstr>
      <vt:lpstr>Flexible Support Packages </vt:lpstr>
      <vt:lpstr>Flexible Support Packages </vt:lpstr>
      <vt:lpstr>Flexible Support Packages </vt:lpstr>
      <vt:lpstr>Flexible Support Packages </vt:lpstr>
      <vt:lpstr>PowerPoint Presentation</vt:lpstr>
      <vt:lpstr>PowerPoint Presentation</vt:lpstr>
      <vt:lpstr>PowerPoint Presentation</vt:lpstr>
      <vt:lpstr>PowerPoint Presentation</vt:lpstr>
      <vt:lpstr>Questions/Feedback</vt:lpstr>
    </vt:vector>
  </TitlesOfParts>
  <Company>Anglicare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Lilford</dc:creator>
  <cp:lastModifiedBy>Sasha Lilford</cp:lastModifiedBy>
  <cp:revision>19</cp:revision>
  <dcterms:created xsi:type="dcterms:W3CDTF">2023-02-09T23:38:51Z</dcterms:created>
  <dcterms:modified xsi:type="dcterms:W3CDTF">2023-10-19T04:42:02Z</dcterms:modified>
</cp:coreProperties>
</file>